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jel" userId="a195656f-c89f-4caa-a2c0-b32f1e286e30" providerId="ADAL" clId="{1845413D-3A0A-47B3-910D-5F308F911677}"/>
    <pc:docChg chg="modSld">
      <pc:chgData name="Danijel" userId="a195656f-c89f-4caa-a2c0-b32f1e286e30" providerId="ADAL" clId="{1845413D-3A0A-47B3-910D-5F308F911677}" dt="2022-01-20T16:33:24.334" v="6" actId="20577"/>
      <pc:docMkLst>
        <pc:docMk/>
      </pc:docMkLst>
      <pc:sldChg chg="modSp mod">
        <pc:chgData name="Danijel" userId="a195656f-c89f-4caa-a2c0-b32f1e286e30" providerId="ADAL" clId="{1845413D-3A0A-47B3-910D-5F308F911677}" dt="2022-01-20T16:33:24.334" v="6" actId="20577"/>
        <pc:sldMkLst>
          <pc:docMk/>
          <pc:sldMk cId="4019156662" sldId="256"/>
        </pc:sldMkLst>
        <pc:spChg chg="mod">
          <ac:chgData name="Danijel" userId="a195656f-c89f-4caa-a2c0-b32f1e286e30" providerId="ADAL" clId="{1845413D-3A0A-47B3-910D-5F308F911677}" dt="2022-01-20T16:33:24.334" v="6" actId="20577"/>
          <ac:spMkLst>
            <pc:docMk/>
            <pc:sldMk cId="4019156662" sldId="256"/>
            <ac:spMk id="3" creationId="{E5860FC5-AE77-4C6B-B56F-68620DF4DED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hr-HR"/>
              <a:t>Kliknite da biste uredili stil naslova matrice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BD1FF922-6BE6-4E4A-BC0D-9BC971BF2619}" type="datetimeFigureOut">
              <a:rPr lang="hr-HR" smtClean="0"/>
              <a:t>20.1.2022.</a:t>
            </a:fld>
            <a:endParaRPr lang="hr-HR"/>
          </a:p>
        </p:txBody>
      </p:sp>
      <p:sp>
        <p:nvSpPr>
          <p:cNvPr id="5" name="Footer Placeholder 4"/>
          <p:cNvSpPr>
            <a:spLocks noGrp="1"/>
          </p:cNvSpPr>
          <p:nvPr>
            <p:ph type="ftr" sz="quarter" idx="11"/>
          </p:nvPr>
        </p:nvSpPr>
        <p:spPr>
          <a:xfrm>
            <a:off x="2416500" y="329307"/>
            <a:ext cx="4973915" cy="309201"/>
          </a:xfrm>
        </p:spPr>
        <p:txBody>
          <a:bodyPr/>
          <a:lstStyle/>
          <a:p>
            <a:endParaRPr lang="hr-HR"/>
          </a:p>
        </p:txBody>
      </p:sp>
      <p:sp>
        <p:nvSpPr>
          <p:cNvPr id="6" name="Slide Number Placeholder 5"/>
          <p:cNvSpPr>
            <a:spLocks noGrp="1"/>
          </p:cNvSpPr>
          <p:nvPr>
            <p:ph type="sldNum" sz="quarter" idx="12"/>
          </p:nvPr>
        </p:nvSpPr>
        <p:spPr>
          <a:xfrm>
            <a:off x="1437664" y="798973"/>
            <a:ext cx="811019" cy="503578"/>
          </a:xfrm>
        </p:spPr>
        <p:txBody>
          <a:bodyPr/>
          <a:lstStyle/>
          <a:p>
            <a:fld id="{164F6F02-5836-4E74-886D-47DD58E3CD17}" type="slidenum">
              <a:rPr lang="hr-HR" smtClean="0"/>
              <a:t>‹#›</a:t>
            </a:fld>
            <a:endParaRPr lang="hr-H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66002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BD1FF922-6BE6-4E4A-BC0D-9BC971BF2619}" type="datetimeFigureOut">
              <a:rPr lang="hr-HR" smtClean="0"/>
              <a:t>20.1.2022.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164F6F02-5836-4E74-886D-47DD58E3CD17}" type="slidenum">
              <a:rPr lang="hr-HR" smtClean="0"/>
              <a:t>‹#›</a:t>
            </a:fld>
            <a:endParaRPr lang="hr-H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7929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BD1FF922-6BE6-4E4A-BC0D-9BC971BF2619}" type="datetimeFigureOut">
              <a:rPr lang="hr-HR" smtClean="0"/>
              <a:t>20.1.2022.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164F6F02-5836-4E74-886D-47DD58E3CD17}" type="slidenum">
              <a:rPr lang="hr-HR" smtClean="0"/>
              <a:t>‹#›</a:t>
            </a:fld>
            <a:endParaRPr lang="hr-H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418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ncho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BD1FF922-6BE6-4E4A-BC0D-9BC971BF2619}" type="datetimeFigureOut">
              <a:rPr lang="hr-HR" smtClean="0"/>
              <a:t>20.1.2022.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164F6F02-5836-4E74-886D-47DD58E3CD17}" type="slidenum">
              <a:rPr lang="hr-HR" smtClean="0"/>
              <a:t>‹#›</a:t>
            </a:fld>
            <a:endParaRPr lang="hr-H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91859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hr-HR"/>
              <a:t>Kliknite da biste uredili stil naslova matrice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BD1FF922-6BE6-4E4A-BC0D-9BC971BF2619}" type="datetimeFigureOut">
              <a:rPr lang="hr-HR" smtClean="0"/>
              <a:t>20.1.2022.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164F6F02-5836-4E74-886D-47DD58E3CD17}" type="slidenum">
              <a:rPr lang="hr-HR" smtClean="0"/>
              <a:t>‹#›</a:t>
            </a:fld>
            <a:endParaRPr lang="hr-H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07507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BD1FF922-6BE6-4E4A-BC0D-9BC971BF2619}" type="datetimeFigureOut">
              <a:rPr lang="hr-HR" smtClean="0"/>
              <a:t>20.1.2022.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164F6F02-5836-4E74-886D-47DD58E3CD17}" type="slidenum">
              <a:rPr lang="hr-HR" smtClean="0"/>
              <a:t>‹#›</a:t>
            </a:fld>
            <a:endParaRPr lang="hr-H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11377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1447191" y="2824269"/>
            <a:ext cx="4645152" cy="264445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6412362" y="2821491"/>
            <a:ext cx="4645152" cy="2637371"/>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BD1FF922-6BE6-4E4A-BC0D-9BC971BF2619}" type="datetimeFigureOut">
              <a:rPr lang="hr-HR" smtClean="0"/>
              <a:t>20.1.2022.</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164F6F02-5836-4E74-886D-47DD58E3CD17}" type="slidenum">
              <a:rPr lang="hr-HR" smtClean="0"/>
              <a:t>‹#›</a:t>
            </a:fld>
            <a:endParaRPr lang="hr-H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86410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BD1FF922-6BE6-4E4A-BC0D-9BC971BF2619}" type="datetimeFigureOut">
              <a:rPr lang="hr-HR" smtClean="0"/>
              <a:t>20.1.2022.</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164F6F02-5836-4E74-886D-47DD58E3CD17}" type="slidenum">
              <a:rPr lang="hr-HR" smtClean="0"/>
              <a:t>‹#›</a:t>
            </a:fld>
            <a:endParaRPr lang="hr-H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00360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1FF922-6BE6-4E4A-BC0D-9BC971BF2619}" type="datetimeFigureOut">
              <a:rPr lang="hr-HR" smtClean="0"/>
              <a:t>20.1.2022.</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164F6F02-5836-4E74-886D-47DD58E3CD17}" type="slidenum">
              <a:rPr lang="hr-HR" smtClean="0"/>
              <a:t>‹#›</a:t>
            </a:fld>
            <a:endParaRPr lang="hr-HR"/>
          </a:p>
        </p:txBody>
      </p:sp>
    </p:spTree>
    <p:extLst>
      <p:ext uri="{BB962C8B-B14F-4D97-AF65-F5344CB8AC3E}">
        <p14:creationId xmlns:p14="http://schemas.microsoft.com/office/powerpoint/2010/main" val="399787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hr-HR"/>
              <a:t>Kliknite da biste uredili stil naslova matrice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BD1FF922-6BE6-4E4A-BC0D-9BC971BF2619}" type="datetimeFigureOut">
              <a:rPr lang="hr-HR" smtClean="0"/>
              <a:t>20.1.2022.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164F6F02-5836-4E74-886D-47DD58E3CD17}" type="slidenum">
              <a:rPr lang="hr-HR" smtClean="0"/>
              <a:t>‹#›</a:t>
            </a:fld>
            <a:endParaRPr lang="hr-H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8265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D1FF922-6BE6-4E4A-BC0D-9BC971BF2619}" type="datetimeFigureOut">
              <a:rPr lang="hr-HR" smtClean="0"/>
              <a:t>20.1.2022.</a:t>
            </a:fld>
            <a:endParaRPr lang="hr-HR"/>
          </a:p>
        </p:txBody>
      </p:sp>
      <p:sp>
        <p:nvSpPr>
          <p:cNvPr id="6" name="Footer Placeholder 5"/>
          <p:cNvSpPr>
            <a:spLocks noGrp="1"/>
          </p:cNvSpPr>
          <p:nvPr>
            <p:ph type="ftr" sz="quarter" idx="11"/>
          </p:nvPr>
        </p:nvSpPr>
        <p:spPr>
          <a:xfrm>
            <a:off x="1447382" y="318640"/>
            <a:ext cx="5541004" cy="320931"/>
          </a:xfrm>
        </p:spPr>
        <p:txBody>
          <a:bodyPr/>
          <a:lstStyle/>
          <a:p>
            <a:endParaRPr lang="hr-HR"/>
          </a:p>
        </p:txBody>
      </p:sp>
      <p:sp>
        <p:nvSpPr>
          <p:cNvPr id="7" name="Slide Number Placeholder 6"/>
          <p:cNvSpPr>
            <a:spLocks noGrp="1"/>
          </p:cNvSpPr>
          <p:nvPr>
            <p:ph type="sldNum" sz="quarter" idx="12"/>
          </p:nvPr>
        </p:nvSpPr>
        <p:spPr/>
        <p:txBody>
          <a:bodyPr/>
          <a:lstStyle/>
          <a:p>
            <a:fld id="{164F6F02-5836-4E74-886D-47DD58E3CD17}" type="slidenum">
              <a:rPr lang="hr-HR" smtClean="0"/>
              <a:t>‹#›</a:t>
            </a:fld>
            <a:endParaRPr lang="hr-H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87676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D1FF922-6BE6-4E4A-BC0D-9BC971BF2619}" type="datetimeFigureOut">
              <a:rPr lang="hr-HR" smtClean="0"/>
              <a:t>20.1.2022.</a:t>
            </a:fld>
            <a:endParaRPr lang="hr-H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164F6F02-5836-4E74-886D-47DD58E3CD17}" type="slidenum">
              <a:rPr lang="hr-HR" smtClean="0"/>
              <a:t>‹#›</a:t>
            </a:fld>
            <a:endParaRPr lang="hr-H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50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Naslov 1">
            <a:extLst>
              <a:ext uri="{FF2B5EF4-FFF2-40B4-BE49-F238E27FC236}">
                <a16:creationId xmlns:a16="http://schemas.microsoft.com/office/drawing/2014/main" id="{41DFBFAA-B1C0-40A0-8F88-94000F293B14}"/>
              </a:ext>
            </a:extLst>
          </p:cNvPr>
          <p:cNvSpPr>
            <a:spLocks noGrp="1"/>
          </p:cNvSpPr>
          <p:nvPr>
            <p:ph type="ctrTitle"/>
          </p:nvPr>
        </p:nvSpPr>
        <p:spPr>
          <a:xfrm>
            <a:off x="1452616" y="962902"/>
            <a:ext cx="4495134" cy="2380828"/>
          </a:xfrm>
        </p:spPr>
        <p:txBody>
          <a:bodyPr>
            <a:normAutofit/>
          </a:bodyPr>
          <a:lstStyle/>
          <a:p>
            <a:r>
              <a:rPr lang="hr-HR" sz="4800" dirty="0"/>
              <a:t>SUDIONICI U IZGRADNJI OBJEKTA</a:t>
            </a:r>
          </a:p>
        </p:txBody>
      </p:sp>
      <p:sp>
        <p:nvSpPr>
          <p:cNvPr id="3" name="Podnaslov 2">
            <a:extLst>
              <a:ext uri="{FF2B5EF4-FFF2-40B4-BE49-F238E27FC236}">
                <a16:creationId xmlns:a16="http://schemas.microsoft.com/office/drawing/2014/main" id="{E5860FC5-AE77-4C6B-B56F-68620DF4DED8}"/>
              </a:ext>
            </a:extLst>
          </p:cNvPr>
          <p:cNvSpPr>
            <a:spLocks noGrp="1"/>
          </p:cNvSpPr>
          <p:nvPr>
            <p:ph type="subTitle" idx="1"/>
          </p:nvPr>
        </p:nvSpPr>
        <p:spPr>
          <a:xfrm>
            <a:off x="875568" y="3594982"/>
            <a:ext cx="4171479" cy="1610643"/>
          </a:xfrm>
        </p:spPr>
        <p:txBody>
          <a:bodyPr>
            <a:normAutofit/>
          </a:bodyPr>
          <a:lstStyle/>
          <a:p>
            <a:pPr>
              <a:lnSpc>
                <a:spcPct val="110000"/>
              </a:lnSpc>
            </a:pPr>
            <a:r>
              <a:rPr lang="hr-HR" sz="1600" dirty="0"/>
              <a:t>Predmet: TEHNOLOGIJA ZANIMANJA 3</a:t>
            </a:r>
            <a:br>
              <a:rPr lang="hr-HR" sz="1600" dirty="0"/>
            </a:br>
            <a:r>
              <a:rPr lang="hr-HR" sz="1600" dirty="0"/>
              <a:t>Zanimanje: Soboslikar – ličilac</a:t>
            </a:r>
            <a:br>
              <a:rPr lang="hr-HR" sz="1600" dirty="0"/>
            </a:br>
            <a:r>
              <a:rPr lang="hr-HR" sz="1600" dirty="0"/>
              <a:t>PROF. DANIJEL LOVRENČIĆ</a:t>
            </a:r>
            <a:br>
              <a:rPr lang="hr-HR" sz="1600" dirty="0"/>
            </a:br>
            <a:r>
              <a:rPr lang="hr-HR" sz="1600" dirty="0"/>
              <a:t>škola: </a:t>
            </a:r>
            <a:r>
              <a:rPr lang="hr-HR" sz="1600"/>
              <a:t>OBRTNIČKA škola Koprivnica</a:t>
            </a:r>
            <a:endParaRPr lang="hr-HR" sz="1600" dirty="0"/>
          </a:p>
          <a:p>
            <a:pPr>
              <a:lnSpc>
                <a:spcPct val="110000"/>
              </a:lnSpc>
            </a:pPr>
            <a:endParaRPr lang="hr-HR" sz="1600" dirty="0"/>
          </a:p>
        </p:txBody>
      </p:sp>
      <p:cxnSp>
        <p:nvCxnSpPr>
          <p:cNvPr id="63" name="Straight Connector 62">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Slika 4">
            <a:extLst>
              <a:ext uri="{FF2B5EF4-FFF2-40B4-BE49-F238E27FC236}">
                <a16:creationId xmlns:a16="http://schemas.microsoft.com/office/drawing/2014/main" id="{91EA8DD5-7B9E-4B84-BE13-78674FE196F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44252" y="1381134"/>
            <a:ext cx="5186816" cy="3532400"/>
          </a:xfrm>
          <a:prstGeom prst="rect">
            <a:avLst/>
          </a:prstGeom>
          <a:solidFill>
            <a:schemeClr val="bg1"/>
          </a:solidFill>
        </p:spPr>
      </p:pic>
      <p:pic>
        <p:nvPicPr>
          <p:cNvPr id="65" name="Picture 64">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7" name="Straight Connector 66">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156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459069D-106D-420B-852D-3C2C2B32016C}"/>
              </a:ext>
            </a:extLst>
          </p:cNvPr>
          <p:cNvSpPr>
            <a:spLocks noGrp="1"/>
          </p:cNvSpPr>
          <p:nvPr>
            <p:ph type="title"/>
          </p:nvPr>
        </p:nvSpPr>
        <p:spPr/>
        <p:txBody>
          <a:bodyPr>
            <a:normAutofit/>
          </a:bodyPr>
          <a:lstStyle/>
          <a:p>
            <a:r>
              <a:rPr lang="hr-HR" dirty="0"/>
              <a:t>NADZORNI INŽENJER</a:t>
            </a:r>
          </a:p>
        </p:txBody>
      </p:sp>
      <p:sp>
        <p:nvSpPr>
          <p:cNvPr id="3" name="Rezervirano mjesto sadržaja 2">
            <a:extLst>
              <a:ext uri="{FF2B5EF4-FFF2-40B4-BE49-F238E27FC236}">
                <a16:creationId xmlns:a16="http://schemas.microsoft.com/office/drawing/2014/main" id="{550557B3-189E-4539-814D-367A9A63FBCF}"/>
              </a:ext>
            </a:extLst>
          </p:cNvPr>
          <p:cNvSpPr>
            <a:spLocks noGrp="1"/>
          </p:cNvSpPr>
          <p:nvPr>
            <p:ph idx="4294967295"/>
          </p:nvPr>
        </p:nvSpPr>
        <p:spPr>
          <a:xfrm>
            <a:off x="1451579" y="2044699"/>
            <a:ext cx="9817100" cy="4008781"/>
          </a:xfrm>
        </p:spPr>
        <p:txBody>
          <a:bodyPr>
            <a:normAutofit/>
          </a:bodyPr>
          <a:lstStyle/>
          <a:p>
            <a:pPr>
              <a:lnSpc>
                <a:spcPct val="110000"/>
              </a:lnSpc>
            </a:pPr>
            <a:r>
              <a:rPr lang="hr-HR" sz="1600" dirty="0"/>
              <a:t>- kontrolirati postupke u pogledu ocjenjivanja sukladnosti i dokazivanja kvalitete određenih dijelova građevine</a:t>
            </a:r>
            <a:br>
              <a:rPr lang="hr-HR" sz="1600" dirty="0"/>
            </a:br>
            <a:r>
              <a:rPr lang="hr-HR" sz="1600" dirty="0"/>
              <a:t>- pravodobno upoznati investitora, a po potrebi građevinsku i druge inspekcije, sa svim nepravilnostima i poduzetim mjerama </a:t>
            </a:r>
            <a:br>
              <a:rPr lang="hr-HR" sz="1600" dirty="0"/>
            </a:br>
            <a:r>
              <a:rPr lang="hr-HR" sz="1600" dirty="0"/>
              <a:t>- sastaviti završno izvješće o izvedbi građevine </a:t>
            </a:r>
            <a:br>
              <a:rPr lang="hr-HR" sz="1600" dirty="0"/>
            </a:br>
            <a:r>
              <a:rPr lang="hr-HR" sz="1600" dirty="0"/>
              <a:t>- kontrolirati i potpisivati svu potrebnu tehničku dokumentaciju, a obvezno građevni dnevnik </a:t>
            </a:r>
          </a:p>
          <a:p>
            <a:pPr>
              <a:lnSpc>
                <a:spcPct val="110000"/>
              </a:lnSpc>
            </a:pPr>
            <a:r>
              <a:rPr lang="hr-HR" sz="1600" dirty="0"/>
              <a:t>Stručni nadzor građenja zgrade čija bruto površina nije veća od 400 m2 i zgrade za poljoprivrednu djelatnost čija bruto površina nije veća od 600 m2 provodi se samo u odnosu na ispunjavanje bitnih zahtjeva mehaničke otpornosti i stabilnosti te uštede energije i toplinske zaštite. Ako se na određenoj građevini izvodi više vrsta radova ili su radovi većeg opsega, stručni nadzor može provoditi više nadzornih inženjera, ali se tada mora imenovati glavni nadzorni inženjer. Glavni nadzorni inženjer odgovoran je za cjelovitost i međusobnu usklađenost stručnog nadzora građenja i dužan je o tome sastaviti završno izvješće</a:t>
            </a:r>
            <a:endParaRPr lang="hr-HR" sz="1700" dirty="0"/>
          </a:p>
        </p:txBody>
      </p:sp>
    </p:spTree>
    <p:extLst>
      <p:ext uri="{BB962C8B-B14F-4D97-AF65-F5344CB8AC3E}">
        <p14:creationId xmlns:p14="http://schemas.microsoft.com/office/powerpoint/2010/main" val="2541848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68" name="Rectangle 57">
            <a:extLst>
              <a:ext uri="{FF2B5EF4-FFF2-40B4-BE49-F238E27FC236}">
                <a16:creationId xmlns:a16="http://schemas.microsoft.com/office/drawing/2014/main" id="{742C14A9-3617-46DD-9FC4-ED828A7D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59">
            <a:extLst>
              <a:ext uri="{FF2B5EF4-FFF2-40B4-BE49-F238E27FC236}">
                <a16:creationId xmlns:a16="http://schemas.microsoft.com/office/drawing/2014/main" id="{19AB0109-1C89-41F0-9EDF-3DE017BE3F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Naslov 1">
            <a:extLst>
              <a:ext uri="{FF2B5EF4-FFF2-40B4-BE49-F238E27FC236}">
                <a16:creationId xmlns:a16="http://schemas.microsoft.com/office/drawing/2014/main" id="{4A284B14-F7CA-4D42-A594-C11C832B39CB}"/>
              </a:ext>
            </a:extLst>
          </p:cNvPr>
          <p:cNvSpPr>
            <a:spLocks noGrp="1"/>
          </p:cNvSpPr>
          <p:nvPr>
            <p:ph type="title"/>
          </p:nvPr>
        </p:nvSpPr>
        <p:spPr>
          <a:xfrm>
            <a:off x="1451579" y="804519"/>
            <a:ext cx="5550357" cy="1049235"/>
          </a:xfrm>
        </p:spPr>
        <p:txBody>
          <a:bodyPr>
            <a:normAutofit/>
          </a:bodyPr>
          <a:lstStyle/>
          <a:p>
            <a:r>
              <a:rPr lang="hr-HR" dirty="0"/>
              <a:t>Sudionici u gradnji objekta</a:t>
            </a:r>
          </a:p>
        </p:txBody>
      </p:sp>
      <p:sp>
        <p:nvSpPr>
          <p:cNvPr id="70" name="Rectangle 61">
            <a:extLst>
              <a:ext uri="{FF2B5EF4-FFF2-40B4-BE49-F238E27FC236}">
                <a16:creationId xmlns:a16="http://schemas.microsoft.com/office/drawing/2014/main" id="{19E5CB6C-D5A1-44AB-BAD0-E76C67ED2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Rezervirano mjesto sadržaja 2">
            <a:extLst>
              <a:ext uri="{FF2B5EF4-FFF2-40B4-BE49-F238E27FC236}">
                <a16:creationId xmlns:a16="http://schemas.microsoft.com/office/drawing/2014/main" id="{20DFB344-01EB-46B7-909B-2C7B5278572D}"/>
              </a:ext>
            </a:extLst>
          </p:cNvPr>
          <p:cNvSpPr>
            <a:spLocks noGrp="1"/>
          </p:cNvSpPr>
          <p:nvPr>
            <p:ph idx="1"/>
          </p:nvPr>
        </p:nvSpPr>
        <p:spPr>
          <a:xfrm>
            <a:off x="1451579" y="2015732"/>
            <a:ext cx="5550357" cy="3813568"/>
          </a:xfrm>
        </p:spPr>
        <p:txBody>
          <a:bodyPr>
            <a:noAutofit/>
          </a:bodyPr>
          <a:lstStyle/>
          <a:p>
            <a:pPr>
              <a:lnSpc>
                <a:spcPct val="110000"/>
              </a:lnSpc>
            </a:pPr>
            <a:r>
              <a:rPr lang="hr-HR" sz="1600" dirty="0"/>
              <a:t>Izgradnja objekta je vrlo složen proces zato postoji veliki broj sudionika koji sudjeluju od početne ideje do završetka. Svi sudionici moraju poštovati i uskladiti radnje sa Zakonom o prostornom uređenju i gradnji (ZPUG), Zakonu o zaštiti na radu, tehničkim propisima i standardima te Hrvatskim normama (HRN)</a:t>
            </a:r>
          </a:p>
          <a:p>
            <a:pPr>
              <a:lnSpc>
                <a:spcPct val="110000"/>
              </a:lnSpc>
            </a:pPr>
            <a:r>
              <a:rPr lang="hr-HR" sz="1600" dirty="0"/>
              <a:t>Sudionici u gradnji su: </a:t>
            </a:r>
            <a:br>
              <a:rPr lang="hr-HR" sz="1600" dirty="0"/>
            </a:br>
            <a:r>
              <a:rPr lang="hr-HR" sz="1600" dirty="0"/>
              <a:t>- investitor </a:t>
            </a:r>
            <a:br>
              <a:rPr lang="hr-HR" sz="1600" dirty="0"/>
            </a:br>
            <a:r>
              <a:rPr lang="hr-HR" sz="1600" dirty="0"/>
              <a:t>- projektant </a:t>
            </a:r>
            <a:br>
              <a:rPr lang="hr-HR" sz="1600" dirty="0"/>
            </a:br>
            <a:r>
              <a:rPr lang="hr-HR" sz="1600" dirty="0"/>
              <a:t>- </a:t>
            </a:r>
            <a:r>
              <a:rPr lang="hr-HR" sz="1600" dirty="0" err="1"/>
              <a:t>revident</a:t>
            </a:r>
            <a:r>
              <a:rPr lang="hr-HR" sz="1600" dirty="0"/>
              <a:t> </a:t>
            </a:r>
            <a:br>
              <a:rPr lang="hr-HR" sz="1600" dirty="0"/>
            </a:br>
            <a:r>
              <a:rPr lang="hr-HR" sz="1600" dirty="0"/>
              <a:t>- izvođač </a:t>
            </a:r>
            <a:br>
              <a:rPr lang="hr-HR" sz="1600" dirty="0"/>
            </a:br>
            <a:r>
              <a:rPr lang="hr-HR" sz="1600" dirty="0"/>
              <a:t>- nadzorni inženjer</a:t>
            </a:r>
            <a:endParaRPr lang="hr-HR" sz="1750" dirty="0"/>
          </a:p>
        </p:txBody>
      </p:sp>
      <p:pic>
        <p:nvPicPr>
          <p:cNvPr id="8" name="Slika 7">
            <a:extLst>
              <a:ext uri="{FF2B5EF4-FFF2-40B4-BE49-F238E27FC236}">
                <a16:creationId xmlns:a16="http://schemas.microsoft.com/office/drawing/2014/main" id="{374A122D-6470-46ED-967F-81751AED33A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115240" y="2343938"/>
            <a:ext cx="4754133" cy="3157155"/>
          </a:xfrm>
          <a:prstGeom prst="rect">
            <a:avLst/>
          </a:prstGeom>
          <a:solidFill>
            <a:schemeClr val="bg1"/>
          </a:solidFill>
        </p:spPr>
      </p:pic>
      <p:pic>
        <p:nvPicPr>
          <p:cNvPr id="71" name="Picture 63">
            <a:extLst>
              <a:ext uri="{FF2B5EF4-FFF2-40B4-BE49-F238E27FC236}">
                <a16:creationId xmlns:a16="http://schemas.microsoft.com/office/drawing/2014/main" id="{D5A16967-5C32-4A48-9F02-4F0228AC8D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2" name="Straight Connector 65">
            <a:extLst>
              <a:ext uri="{FF2B5EF4-FFF2-40B4-BE49-F238E27FC236}">
                <a16:creationId xmlns:a16="http://schemas.microsoft.com/office/drawing/2014/main" id="{942D078B-EF20-4DB1-AA1B-87F212C56A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490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736750D-A520-4FC3-B32D-E1AEB7CE54A9}"/>
              </a:ext>
            </a:extLst>
          </p:cNvPr>
          <p:cNvSpPr>
            <a:spLocks noGrp="1"/>
          </p:cNvSpPr>
          <p:nvPr>
            <p:ph type="title"/>
          </p:nvPr>
        </p:nvSpPr>
        <p:spPr>
          <a:xfrm>
            <a:off x="1451579" y="804519"/>
            <a:ext cx="9603275" cy="1049235"/>
          </a:xfrm>
        </p:spPr>
        <p:txBody>
          <a:bodyPr>
            <a:normAutofit/>
          </a:bodyPr>
          <a:lstStyle/>
          <a:p>
            <a:r>
              <a:rPr lang="hr-HR" dirty="0"/>
              <a:t>INVESTITOR</a:t>
            </a:r>
          </a:p>
        </p:txBody>
      </p:sp>
      <p:sp>
        <p:nvSpPr>
          <p:cNvPr id="3" name="Rezervirano mjesto sadržaja 2">
            <a:extLst>
              <a:ext uri="{FF2B5EF4-FFF2-40B4-BE49-F238E27FC236}">
                <a16:creationId xmlns:a16="http://schemas.microsoft.com/office/drawing/2014/main" id="{713A2E8C-7536-4F15-9BAE-1577B6730C2E}"/>
              </a:ext>
            </a:extLst>
          </p:cNvPr>
          <p:cNvSpPr>
            <a:spLocks noGrp="1"/>
          </p:cNvSpPr>
          <p:nvPr>
            <p:ph idx="1"/>
          </p:nvPr>
        </p:nvSpPr>
        <p:spPr>
          <a:xfrm>
            <a:off x="1451578" y="2015734"/>
            <a:ext cx="6787547" cy="3825773"/>
          </a:xfrm>
        </p:spPr>
        <p:txBody>
          <a:bodyPr>
            <a:noAutofit/>
          </a:bodyPr>
          <a:lstStyle/>
          <a:p>
            <a:pPr>
              <a:lnSpc>
                <a:spcPct val="110000"/>
              </a:lnSpc>
            </a:pPr>
            <a:r>
              <a:rPr lang="hr-HR" sz="1400" dirty="0"/>
              <a:t>Investitor je pravna ili fizička osoba u čije se ime gradi građevina. Izgradnja građevine proizlazi iz ljudskih potreba i pri tome se mora voditi računa da je građevina sastavni dio prostora u kome se gradi. Okolni prostor će utjecati na funkcioniranje građevine, kao što će i građevina utjecati na prostor u kome se nalazi. Građevina projektiranjem treba biti prilagođena potrebama korisnika. Zato su dužnosti i obveze investitora mnogobrojne:</a:t>
            </a:r>
            <a:br>
              <a:rPr lang="hr-HR" sz="1400" dirty="0"/>
            </a:br>
            <a:r>
              <a:rPr lang="hr-HR" sz="1400" dirty="0"/>
              <a:t>	- određuje mjesto i namjenu građevine</a:t>
            </a:r>
            <a:br>
              <a:rPr lang="hr-HR" sz="1400" dirty="0"/>
            </a:br>
            <a:r>
              <a:rPr lang="hr-HR" sz="1400" dirty="0"/>
              <a:t>	- pribavlja zemljište na kome će se građevina graditi</a:t>
            </a:r>
            <a:br>
              <a:rPr lang="hr-HR" sz="1400" dirty="0"/>
            </a:br>
            <a:r>
              <a:rPr lang="hr-HR" sz="1400" dirty="0"/>
              <a:t>	- organizira izradu i kontrolu projektne dokumentacije</a:t>
            </a:r>
            <a:br>
              <a:rPr lang="hr-HR" sz="1400" dirty="0"/>
            </a:br>
            <a:r>
              <a:rPr lang="hr-HR" sz="1400" dirty="0"/>
              <a:t>	- pribavlja sve dozvole za građenje i uporabu građevine</a:t>
            </a:r>
            <a:br>
              <a:rPr lang="hr-HR" sz="1400" dirty="0"/>
            </a:br>
            <a:r>
              <a:rPr lang="hr-HR" sz="1400" dirty="0"/>
              <a:t>	- bira izvođača radova za građenje</a:t>
            </a:r>
            <a:br>
              <a:rPr lang="hr-HR" sz="1400" dirty="0"/>
            </a:br>
            <a:r>
              <a:rPr lang="hr-HR" sz="1400" dirty="0"/>
              <a:t>	- organizira stručni nadzor nad građenjem</a:t>
            </a:r>
            <a:br>
              <a:rPr lang="hr-HR" sz="1400" dirty="0"/>
            </a:br>
            <a:r>
              <a:rPr lang="hr-HR" sz="1400" dirty="0"/>
              <a:t>	- osigurava novčana sredstava za građenje</a:t>
            </a:r>
          </a:p>
          <a:p>
            <a:pPr>
              <a:lnSpc>
                <a:spcPct val="110000"/>
              </a:lnSpc>
            </a:pPr>
            <a:r>
              <a:rPr lang="hr-HR" sz="1400" dirty="0"/>
              <a:t>Ako je investitor ujedno i izvođač radova, tada stručni nadzor nad građenjem mora povjeriti drugoj osobi ovlaštenoj za provedbu stručnog nadzora građenja</a:t>
            </a:r>
            <a:r>
              <a:rPr lang="hr-HR" sz="1600" dirty="0"/>
              <a:t>.</a:t>
            </a:r>
            <a:br>
              <a:rPr lang="hr-HR" sz="1600" dirty="0"/>
            </a:br>
            <a:endParaRPr lang="hr-HR" sz="1600" dirty="0"/>
          </a:p>
        </p:txBody>
      </p:sp>
      <p:pic>
        <p:nvPicPr>
          <p:cNvPr id="13" name="Slika 12">
            <a:extLst>
              <a:ext uri="{FF2B5EF4-FFF2-40B4-BE49-F238E27FC236}">
                <a16:creationId xmlns:a16="http://schemas.microsoft.com/office/drawing/2014/main" id="{B48A370B-7F8D-4CAF-9FC9-BD7805D296E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401050" y="2873272"/>
            <a:ext cx="3601176" cy="2022578"/>
          </a:xfrm>
          <a:prstGeom prst="rect">
            <a:avLst/>
          </a:prstGeom>
        </p:spPr>
      </p:pic>
    </p:spTree>
    <p:extLst>
      <p:ext uri="{BB962C8B-B14F-4D97-AF65-F5344CB8AC3E}">
        <p14:creationId xmlns:p14="http://schemas.microsoft.com/office/powerpoint/2010/main" val="3216013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2C14A9-3617-46DD-9FC4-ED828A7D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19AB0109-1C89-41F0-9EDF-3DE017BE3F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Naslov 1">
            <a:extLst>
              <a:ext uri="{FF2B5EF4-FFF2-40B4-BE49-F238E27FC236}">
                <a16:creationId xmlns:a16="http://schemas.microsoft.com/office/drawing/2014/main" id="{6AB62F1A-7353-4A72-9DB3-C51204B204FF}"/>
              </a:ext>
            </a:extLst>
          </p:cNvPr>
          <p:cNvSpPr>
            <a:spLocks noGrp="1"/>
          </p:cNvSpPr>
          <p:nvPr>
            <p:ph type="title"/>
          </p:nvPr>
        </p:nvSpPr>
        <p:spPr>
          <a:xfrm>
            <a:off x="1451579" y="804519"/>
            <a:ext cx="5550357" cy="1049235"/>
          </a:xfrm>
        </p:spPr>
        <p:txBody>
          <a:bodyPr>
            <a:normAutofit/>
          </a:bodyPr>
          <a:lstStyle/>
          <a:p>
            <a:r>
              <a:rPr lang="hr-HR" dirty="0"/>
              <a:t>PROJEKTANT</a:t>
            </a:r>
          </a:p>
        </p:txBody>
      </p:sp>
      <p:sp>
        <p:nvSpPr>
          <p:cNvPr id="15" name="Rectangle 14">
            <a:extLst>
              <a:ext uri="{FF2B5EF4-FFF2-40B4-BE49-F238E27FC236}">
                <a16:creationId xmlns:a16="http://schemas.microsoft.com/office/drawing/2014/main" id="{19E5CB6C-D5A1-44AB-BAD0-E76C67ED2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Rezervirano mjesto sadržaja 2">
            <a:extLst>
              <a:ext uri="{FF2B5EF4-FFF2-40B4-BE49-F238E27FC236}">
                <a16:creationId xmlns:a16="http://schemas.microsoft.com/office/drawing/2014/main" id="{27162CAF-9942-4231-9C1C-52108943BAE1}"/>
              </a:ext>
            </a:extLst>
          </p:cNvPr>
          <p:cNvSpPr>
            <a:spLocks noGrp="1"/>
          </p:cNvSpPr>
          <p:nvPr>
            <p:ph idx="1"/>
          </p:nvPr>
        </p:nvSpPr>
        <p:spPr>
          <a:xfrm>
            <a:off x="1451579" y="2015732"/>
            <a:ext cx="5550357" cy="3450613"/>
          </a:xfrm>
        </p:spPr>
        <p:txBody>
          <a:bodyPr>
            <a:normAutofit/>
          </a:bodyPr>
          <a:lstStyle/>
          <a:p>
            <a:r>
              <a:rPr lang="hr-HR"/>
              <a:t>Projektant je fizička osoba ovlaštena za projektiranje. To znači da nosi strukovni naziv ovlašteni arhitekt ili ovlašteni inženjer sukladno Zakonu i posebnim propisima. Ovlašteni arhitekt, odnosno ovlašteni inženjer, stječe pravo na samostalno obavljanje poslova projektiranja upisom u Imenik ovlaštenih arhitekata, odnosno Imenike ovlaštenih inženjera Hrvatske komore arhitekata i inženjera u graditeljstvu. </a:t>
            </a:r>
          </a:p>
        </p:txBody>
      </p:sp>
      <p:pic>
        <p:nvPicPr>
          <p:cNvPr id="6" name="Slika 5">
            <a:extLst>
              <a:ext uri="{FF2B5EF4-FFF2-40B4-BE49-F238E27FC236}">
                <a16:creationId xmlns:a16="http://schemas.microsoft.com/office/drawing/2014/main" id="{BC061EAB-C67D-49CD-87A2-79731CD104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8716" y="254572"/>
            <a:ext cx="3624591" cy="2718444"/>
          </a:xfrm>
          <a:prstGeom prst="rect">
            <a:avLst/>
          </a:prstGeom>
        </p:spPr>
      </p:pic>
      <p:pic>
        <p:nvPicPr>
          <p:cNvPr id="5" name="Slika 4">
            <a:extLst>
              <a:ext uri="{FF2B5EF4-FFF2-40B4-BE49-F238E27FC236}">
                <a16:creationId xmlns:a16="http://schemas.microsoft.com/office/drawing/2014/main" id="{2D102AB6-F117-42E2-A01E-924D8D440858}"/>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7698716" y="3138486"/>
            <a:ext cx="3624592" cy="2491907"/>
          </a:xfrm>
          <a:prstGeom prst="rect">
            <a:avLst/>
          </a:prstGeom>
          <a:solidFill>
            <a:schemeClr val="bg1"/>
          </a:solidFill>
        </p:spPr>
      </p:pic>
      <p:pic>
        <p:nvPicPr>
          <p:cNvPr id="17" name="Picture 16">
            <a:extLst>
              <a:ext uri="{FF2B5EF4-FFF2-40B4-BE49-F238E27FC236}">
                <a16:creationId xmlns:a16="http://schemas.microsoft.com/office/drawing/2014/main" id="{D5A16967-5C32-4A48-9F02-4F0228AC8D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942D078B-EF20-4DB1-AA1B-87F212C56A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948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7EC061B-E87C-4E58-807F-BA3821702014}"/>
              </a:ext>
            </a:extLst>
          </p:cNvPr>
          <p:cNvSpPr>
            <a:spLocks noGrp="1"/>
          </p:cNvSpPr>
          <p:nvPr>
            <p:ph type="title"/>
          </p:nvPr>
        </p:nvSpPr>
        <p:spPr>
          <a:xfrm>
            <a:off x="1451579" y="804519"/>
            <a:ext cx="9603275" cy="1049235"/>
          </a:xfrm>
        </p:spPr>
        <p:txBody>
          <a:bodyPr>
            <a:normAutofit/>
          </a:bodyPr>
          <a:lstStyle/>
          <a:p>
            <a:r>
              <a:rPr lang="hr-HR" dirty="0"/>
              <a:t>Projektant</a:t>
            </a:r>
          </a:p>
        </p:txBody>
      </p:sp>
      <p:sp>
        <p:nvSpPr>
          <p:cNvPr id="3" name="Rezervirano mjesto sadržaja 2">
            <a:extLst>
              <a:ext uri="{FF2B5EF4-FFF2-40B4-BE49-F238E27FC236}">
                <a16:creationId xmlns:a16="http://schemas.microsoft.com/office/drawing/2014/main" id="{726C454D-B6EB-4463-8875-FDEDE71EB1C9}"/>
              </a:ext>
            </a:extLst>
          </p:cNvPr>
          <p:cNvSpPr>
            <a:spLocks noGrp="1"/>
          </p:cNvSpPr>
          <p:nvPr>
            <p:ph idx="1"/>
          </p:nvPr>
        </p:nvSpPr>
        <p:spPr>
          <a:xfrm>
            <a:off x="1451579" y="2015734"/>
            <a:ext cx="9823062" cy="3950060"/>
          </a:xfrm>
        </p:spPr>
        <p:txBody>
          <a:bodyPr>
            <a:noAutofit/>
          </a:bodyPr>
          <a:lstStyle/>
          <a:p>
            <a:r>
              <a:rPr lang="hr-HR" sz="1400" dirty="0"/>
              <a:t>Projektant može obavljati poslove samostalno u vlastitom uredu, zajedničkom uredu, projektantskom društvu ili kod druge pravne osobe registrirane za djelatnost projektiranja.  Ako u projektiranju sudjeluje više projektanata tada je glavni projektant odgovoran je za primjenu propisa, cjelovitost i međusobnu usklađenost projekata. Bez njegove suglasnosti ne usvaja se niti mijenja bilo kakvo projektno rješenje</a:t>
            </a:r>
          </a:p>
          <a:p>
            <a:r>
              <a:rPr lang="hr-HR" sz="1400" dirty="0"/>
              <a:t>Glavnog projektanta određuje investitor. Projektant ne može biti u radnom odnosu kod osobe koja je izvođač na istoj građevini. Prije izrade projekta, investitor i projektant zaključuju ugovor o projektiranju. Ugovor regulira njihove međusobne odnose, predmet ugovaranja, cijenu izrade projektne dokumentacije, rok završetka izrade projekta te druge obveze.</a:t>
            </a:r>
          </a:p>
          <a:p>
            <a:r>
              <a:rPr lang="hr-HR" sz="1400" dirty="0"/>
              <a:t>Obveza projektanta je da izradi projekt građevine koji ispunjava propisane uvjete, odredbe ZPUG-a i posebne propise u skladu s lokacijskom dozvolom koji ispunjava bitne zahtjeve za građevinu </a:t>
            </a:r>
          </a:p>
          <a:p>
            <a:r>
              <a:rPr lang="hr-HR" sz="1400" dirty="0"/>
              <a:t>Prava projektanta su: </a:t>
            </a:r>
            <a:br>
              <a:rPr lang="hr-HR" sz="1400" dirty="0"/>
            </a:br>
            <a:r>
              <a:rPr lang="hr-HR" sz="1400" dirty="0"/>
              <a:t>- da zahtijeva izvođenje građevine prema odobrenom projektu </a:t>
            </a:r>
            <a:br>
              <a:rPr lang="hr-HR" sz="1400" dirty="0"/>
            </a:br>
            <a:r>
              <a:rPr lang="hr-HR" sz="1400" dirty="0"/>
              <a:t>- da se nikakve izmjene i dopune ne mogu vršiti bez njegove suglasnosti </a:t>
            </a:r>
            <a:br>
              <a:rPr lang="hr-HR" sz="1400" dirty="0"/>
            </a:br>
            <a:r>
              <a:rPr lang="hr-HR" sz="1400" dirty="0"/>
              <a:t>- da provodi projektantski nadzor izvođenja građevine, ako je takav nadzor predviđen glavnim projektom</a:t>
            </a:r>
          </a:p>
        </p:txBody>
      </p:sp>
    </p:spTree>
    <p:extLst>
      <p:ext uri="{BB962C8B-B14F-4D97-AF65-F5344CB8AC3E}">
        <p14:creationId xmlns:p14="http://schemas.microsoft.com/office/powerpoint/2010/main" val="1493101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5ABCB0-EB82-470B-8764-AD710B06AEAC}"/>
              </a:ext>
            </a:extLst>
          </p:cNvPr>
          <p:cNvSpPr>
            <a:spLocks noGrp="1"/>
          </p:cNvSpPr>
          <p:nvPr>
            <p:ph type="title"/>
          </p:nvPr>
        </p:nvSpPr>
        <p:spPr>
          <a:xfrm>
            <a:off x="1451579" y="804519"/>
            <a:ext cx="9603275" cy="1049235"/>
          </a:xfrm>
        </p:spPr>
        <p:txBody>
          <a:bodyPr>
            <a:normAutofit/>
          </a:bodyPr>
          <a:lstStyle/>
          <a:p>
            <a:r>
              <a:rPr lang="hr-HR" dirty="0"/>
              <a:t>REVIDENT</a:t>
            </a:r>
          </a:p>
        </p:txBody>
      </p:sp>
      <p:sp>
        <p:nvSpPr>
          <p:cNvPr id="3" name="Rezervirano mjesto sadržaja 2">
            <a:extLst>
              <a:ext uri="{FF2B5EF4-FFF2-40B4-BE49-F238E27FC236}">
                <a16:creationId xmlns:a16="http://schemas.microsoft.com/office/drawing/2014/main" id="{0CA079D8-10EC-4AD4-BDA5-D27EF2612C4E}"/>
              </a:ext>
            </a:extLst>
          </p:cNvPr>
          <p:cNvSpPr>
            <a:spLocks noGrp="1"/>
          </p:cNvSpPr>
          <p:nvPr>
            <p:ph idx="1"/>
          </p:nvPr>
        </p:nvSpPr>
        <p:spPr>
          <a:xfrm>
            <a:off x="1451579" y="2015734"/>
            <a:ext cx="6195784" cy="3450613"/>
          </a:xfrm>
        </p:spPr>
        <p:txBody>
          <a:bodyPr>
            <a:normAutofit lnSpcReduction="10000"/>
          </a:bodyPr>
          <a:lstStyle/>
          <a:p>
            <a:pPr>
              <a:lnSpc>
                <a:spcPct val="110000"/>
              </a:lnSpc>
            </a:pPr>
            <a:r>
              <a:rPr lang="hr-HR" sz="1600" dirty="0" err="1"/>
              <a:t>Revident</a:t>
            </a:r>
            <a:r>
              <a:rPr lang="hr-HR" sz="1600" dirty="0"/>
              <a:t> je fizička osoba ovlaštena za kontrolu projekata. To može biti osoba koja ima pravo obavljati poslove projektiranja u području kontrole projekta. </a:t>
            </a:r>
          </a:p>
          <a:p>
            <a:pPr>
              <a:lnSpc>
                <a:spcPct val="110000"/>
              </a:lnSpc>
            </a:pPr>
            <a:r>
              <a:rPr lang="hr-HR" sz="1600" dirty="0"/>
              <a:t>Kontrolu projektne dokumentacije može obavljati diplomirani inženjer s najmanje deset godina radnog iskustva u projektiranju značajnih građevina i koji je na neki drugi način unaprijedio tehničku struku. Ovlaštenje za obavljanje kontrole projekata daje i oduzima ministar na prijedlog povjerenstva. Ovo povjerenstvo osniva i imenuje ministar. </a:t>
            </a:r>
            <a:r>
              <a:rPr lang="hr-HR" sz="1600" dirty="0" err="1"/>
              <a:t>Revident</a:t>
            </a:r>
            <a:r>
              <a:rPr lang="hr-HR" sz="1600" dirty="0"/>
              <a:t> ne može obavljati kontrolu projekta u čijoj je izradi sudjelovao ili ako je taj projekt izradila pravna osoba kod koje je zaposlen. On je odgovoran da projekt ili dio projekta, za koji je proveo kontrolu i dao pozitivno izvješće, zadovoljava zahtjeve ZPUG-a, posebne zakone i druge tehničke propise</a:t>
            </a:r>
            <a:endParaRPr lang="hr-HR" sz="1900" dirty="0"/>
          </a:p>
        </p:txBody>
      </p:sp>
      <p:pic>
        <p:nvPicPr>
          <p:cNvPr id="5" name="Slika 4">
            <a:extLst>
              <a:ext uri="{FF2B5EF4-FFF2-40B4-BE49-F238E27FC236}">
                <a16:creationId xmlns:a16="http://schemas.microsoft.com/office/drawing/2014/main" id="{E6D9C71A-BCB9-476A-99BD-54D77046E0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68502" y="2034282"/>
            <a:ext cx="2594823" cy="3670189"/>
          </a:xfrm>
          <a:prstGeom prst="rect">
            <a:avLst/>
          </a:prstGeom>
        </p:spPr>
      </p:pic>
    </p:spTree>
    <p:extLst>
      <p:ext uri="{BB962C8B-B14F-4D97-AF65-F5344CB8AC3E}">
        <p14:creationId xmlns:p14="http://schemas.microsoft.com/office/powerpoint/2010/main" val="3477629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C9F2492-C51F-4EA4-9CCE-46017D4A95C3}"/>
              </a:ext>
            </a:extLst>
          </p:cNvPr>
          <p:cNvSpPr>
            <a:spLocks noGrp="1"/>
          </p:cNvSpPr>
          <p:nvPr>
            <p:ph type="title"/>
          </p:nvPr>
        </p:nvSpPr>
        <p:spPr>
          <a:xfrm>
            <a:off x="1451579" y="804519"/>
            <a:ext cx="9603275" cy="1049235"/>
          </a:xfrm>
        </p:spPr>
        <p:txBody>
          <a:bodyPr>
            <a:normAutofit/>
          </a:bodyPr>
          <a:lstStyle/>
          <a:p>
            <a:r>
              <a:rPr lang="hr-HR" dirty="0"/>
              <a:t>IZVOĐAČ</a:t>
            </a:r>
          </a:p>
        </p:txBody>
      </p:sp>
      <p:sp>
        <p:nvSpPr>
          <p:cNvPr id="4" name="Rezervirano mjesto sadržaja 3">
            <a:extLst>
              <a:ext uri="{FF2B5EF4-FFF2-40B4-BE49-F238E27FC236}">
                <a16:creationId xmlns:a16="http://schemas.microsoft.com/office/drawing/2014/main" id="{CF12CDA5-71DF-45A1-AD40-CD6A023C7821}"/>
              </a:ext>
            </a:extLst>
          </p:cNvPr>
          <p:cNvSpPr>
            <a:spLocks noGrp="1"/>
          </p:cNvSpPr>
          <p:nvPr>
            <p:ph idx="1"/>
          </p:nvPr>
        </p:nvSpPr>
        <p:spPr>
          <a:xfrm>
            <a:off x="1451578" y="2015734"/>
            <a:ext cx="6556079" cy="3914549"/>
          </a:xfrm>
        </p:spPr>
        <p:txBody>
          <a:bodyPr>
            <a:normAutofit fontScale="77500" lnSpcReduction="20000"/>
          </a:bodyPr>
          <a:lstStyle/>
          <a:p>
            <a:r>
              <a:rPr lang="hr-HR" dirty="0"/>
              <a:t>Izvođač je osoba koja gradi ili izvodi pojedine radove na građevini i koja ispunjava uvjete za obavljanje djelatnosti građenja u skladu sa zakonom (ZPUG). </a:t>
            </a:r>
          </a:p>
          <a:p>
            <a:r>
              <a:rPr lang="hr-HR" dirty="0"/>
              <a:t>Izvođač je dužan graditi: </a:t>
            </a:r>
            <a:br>
              <a:rPr lang="hr-HR" dirty="0"/>
            </a:br>
            <a:r>
              <a:rPr lang="hr-HR" dirty="0"/>
              <a:t>- u skladu s rješenjem o uvjetima građenja </a:t>
            </a:r>
            <a:br>
              <a:rPr lang="hr-HR" dirty="0"/>
            </a:br>
            <a:r>
              <a:rPr lang="hr-HR" dirty="0"/>
              <a:t>- ili potvrdom na glavni projekt </a:t>
            </a:r>
            <a:br>
              <a:rPr lang="hr-HR" dirty="0"/>
            </a:br>
            <a:r>
              <a:rPr lang="hr-HR" dirty="0"/>
              <a:t>- ili u skladu s građevinskom dozvolom</a:t>
            </a:r>
          </a:p>
          <a:p>
            <a:r>
              <a:rPr lang="hr-HR" dirty="0"/>
              <a:t>Osim toga, izvođač radova: </a:t>
            </a:r>
            <a:br>
              <a:rPr lang="hr-HR" dirty="0"/>
            </a:br>
            <a:r>
              <a:rPr lang="hr-HR" dirty="0"/>
              <a:t>- može povjeriti izvođenje građevinskih radova i drugih poslova osobama koje ispunjavaju propisane uvjete za izvođenje i obavljanje poslova </a:t>
            </a:r>
            <a:br>
              <a:rPr lang="hr-HR" dirty="0"/>
            </a:br>
            <a:r>
              <a:rPr lang="hr-HR" dirty="0"/>
              <a:t>- treba radove izvoditi tako da se ispune bitni zahtjevi i drugi uvjeti za građevinu (mehanička otpornost i stabilnost; zaštita od požara; higijena, zdravlje i zaštita okoliša; sigurnost u korištenju; zaštita od buke; ušteda energije i toplinska zaštita, i drugo) </a:t>
            </a:r>
          </a:p>
        </p:txBody>
      </p:sp>
      <p:pic>
        <p:nvPicPr>
          <p:cNvPr id="7" name="Slika 6">
            <a:extLst>
              <a:ext uri="{FF2B5EF4-FFF2-40B4-BE49-F238E27FC236}">
                <a16:creationId xmlns:a16="http://schemas.microsoft.com/office/drawing/2014/main" id="{B6901B12-FC76-4D3E-8C49-5D8263816896}"/>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8007658" y="2825064"/>
            <a:ext cx="3590379" cy="2396578"/>
          </a:xfrm>
          <a:prstGeom prst="rect">
            <a:avLst/>
          </a:prstGeom>
        </p:spPr>
      </p:pic>
    </p:spTree>
    <p:extLst>
      <p:ext uri="{BB962C8B-B14F-4D97-AF65-F5344CB8AC3E}">
        <p14:creationId xmlns:p14="http://schemas.microsoft.com/office/powerpoint/2010/main" val="2423798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0300A90-4A28-42C6-BCF5-FE369B001AC3}"/>
              </a:ext>
            </a:extLst>
          </p:cNvPr>
          <p:cNvSpPr>
            <a:spLocks noGrp="1"/>
          </p:cNvSpPr>
          <p:nvPr>
            <p:ph type="title"/>
          </p:nvPr>
        </p:nvSpPr>
        <p:spPr/>
        <p:txBody>
          <a:bodyPr>
            <a:normAutofit/>
          </a:bodyPr>
          <a:lstStyle/>
          <a:p>
            <a:r>
              <a:rPr lang="hr-HR" dirty="0"/>
              <a:t>IZVOĐAČ</a:t>
            </a:r>
          </a:p>
        </p:txBody>
      </p:sp>
      <p:sp>
        <p:nvSpPr>
          <p:cNvPr id="3" name="Rezervirano mjesto sadržaja 2">
            <a:extLst>
              <a:ext uri="{FF2B5EF4-FFF2-40B4-BE49-F238E27FC236}">
                <a16:creationId xmlns:a16="http://schemas.microsoft.com/office/drawing/2014/main" id="{9F95AFD4-19CF-43DF-B1B9-80B871C5242F}"/>
              </a:ext>
            </a:extLst>
          </p:cNvPr>
          <p:cNvSpPr>
            <a:spLocks noGrp="1"/>
          </p:cNvSpPr>
          <p:nvPr>
            <p:ph idx="4294967295"/>
          </p:nvPr>
        </p:nvSpPr>
        <p:spPr>
          <a:xfrm>
            <a:off x="1451579" y="1997075"/>
            <a:ext cx="10382250" cy="3965575"/>
          </a:xfrm>
        </p:spPr>
        <p:txBody>
          <a:bodyPr>
            <a:noAutofit/>
          </a:bodyPr>
          <a:lstStyle/>
          <a:p>
            <a:pPr>
              <a:lnSpc>
                <a:spcPct val="110000"/>
              </a:lnSpc>
            </a:pPr>
            <a:r>
              <a:rPr lang="hr-HR" sz="1600" dirty="0"/>
              <a:t>- treba ugrađivati građevinske proizvode i opremu u skladu sa ZPUG-om </a:t>
            </a:r>
            <a:br>
              <a:rPr lang="hr-HR" sz="1600" dirty="0"/>
            </a:br>
            <a:r>
              <a:rPr lang="hr-HR" sz="1600" dirty="0"/>
              <a:t>- treba osigurati dokaze o uporabljivosti ugrađenih građevnih proizvoda, dokaze o sukladnosti ugrađene opreme, isprave o sukladnosti određenih dijelova građevine bitnim zahtjevima za građevinu i dokaze kvalitete izdane od za to ovlaštenih tijela </a:t>
            </a:r>
            <a:br>
              <a:rPr lang="hr-HR" sz="1600" dirty="0"/>
            </a:br>
            <a:r>
              <a:rPr lang="hr-HR" sz="1600" dirty="0"/>
              <a:t>- sastaviti pisanu izjavu o izvedenim radovima i o uvjetima održavanja građevine </a:t>
            </a:r>
            <a:br>
              <a:rPr lang="hr-HR" sz="1600" dirty="0"/>
            </a:br>
            <a:r>
              <a:rPr lang="hr-HR" sz="1600" dirty="0"/>
              <a:t>- voditi svu potrebnu tehničku dokumentaciju, a obvezno građevni dnevnik</a:t>
            </a:r>
            <a:br>
              <a:rPr lang="hr-HR" sz="1600" dirty="0"/>
            </a:br>
            <a:r>
              <a:rPr lang="hr-HR" sz="1600" dirty="0"/>
              <a:t> - imenovati inženjera gradilišta, odnosno voditelja radova u svojstvu odgovorne osobe koja vodi građenje ili izvodi pojedine radove</a:t>
            </a:r>
          </a:p>
          <a:p>
            <a:pPr>
              <a:lnSpc>
                <a:spcPct val="110000"/>
              </a:lnSpc>
            </a:pPr>
            <a:r>
              <a:rPr lang="hr-HR" sz="1600" dirty="0"/>
              <a:t>Ako u građenju sudjeluju dva ili više izvođača, investitor određuje glavnog izvođača koji je odgovoran za međusobno usklađivanje radova i taj izvođač imenuje glavnog inženjera gradilišta. Glavni izvođač mora izvoditi najmanje polovicu predviđenih radova na toj građevini. Glavni inženjer gradilišta može biti istodobno i inženjer gradilišta jednog od izvođača, odnosno voditelj određene vrste radova, ako ispunjava uvjete za obavljanje tih poslova po posebnom zakonu. Glavni inženjer gradilišta odgovoran je za cjelovitost i međusobnu usklađenost radova na građevini. </a:t>
            </a:r>
            <a:r>
              <a:rPr lang="hr-HR" sz="1600"/>
              <a:t>Također je </a:t>
            </a:r>
            <a:r>
              <a:rPr lang="hr-HR" sz="1600" dirty="0"/>
              <a:t>odgovoran za primjenu propisa kojima se uređuje sigurnost i zdravlje radnika tijekom izvođenja građevine</a:t>
            </a:r>
          </a:p>
        </p:txBody>
      </p:sp>
    </p:spTree>
    <p:extLst>
      <p:ext uri="{BB962C8B-B14F-4D97-AF65-F5344CB8AC3E}">
        <p14:creationId xmlns:p14="http://schemas.microsoft.com/office/powerpoint/2010/main" val="2543634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BD2288F-5DBF-4943-9A8C-0E28C03E5C84}"/>
              </a:ext>
            </a:extLst>
          </p:cNvPr>
          <p:cNvSpPr>
            <a:spLocks noGrp="1"/>
          </p:cNvSpPr>
          <p:nvPr>
            <p:ph type="title"/>
          </p:nvPr>
        </p:nvSpPr>
        <p:spPr>
          <a:xfrm>
            <a:off x="1451579" y="804519"/>
            <a:ext cx="9603275" cy="1049235"/>
          </a:xfrm>
        </p:spPr>
        <p:txBody>
          <a:bodyPr>
            <a:normAutofit/>
          </a:bodyPr>
          <a:lstStyle/>
          <a:p>
            <a:r>
              <a:rPr lang="hr-HR" dirty="0"/>
              <a:t>NADZORNI INŽENJER</a:t>
            </a:r>
          </a:p>
        </p:txBody>
      </p:sp>
      <p:sp>
        <p:nvSpPr>
          <p:cNvPr id="3" name="Rezervirano mjesto sadržaja 2">
            <a:extLst>
              <a:ext uri="{FF2B5EF4-FFF2-40B4-BE49-F238E27FC236}">
                <a16:creationId xmlns:a16="http://schemas.microsoft.com/office/drawing/2014/main" id="{F7819E5F-0C9D-49EF-B51F-0D6DB2D0A278}"/>
              </a:ext>
            </a:extLst>
          </p:cNvPr>
          <p:cNvSpPr>
            <a:spLocks noGrp="1"/>
          </p:cNvSpPr>
          <p:nvPr>
            <p:ph idx="1"/>
          </p:nvPr>
        </p:nvSpPr>
        <p:spPr>
          <a:xfrm>
            <a:off x="1451578" y="2015734"/>
            <a:ext cx="5979031" cy="4037747"/>
          </a:xfrm>
        </p:spPr>
        <p:txBody>
          <a:bodyPr>
            <a:normAutofit fontScale="77500" lnSpcReduction="20000"/>
          </a:bodyPr>
          <a:lstStyle/>
          <a:p>
            <a:pPr>
              <a:lnSpc>
                <a:spcPct val="110000"/>
              </a:lnSpc>
            </a:pPr>
            <a:r>
              <a:rPr lang="hr-HR" sz="2100" dirty="0"/>
              <a:t>Nadzorni inženjer je fizička osoba ovlaštena za provedbu stručnog nadzora građenja u ime investitora. To znači da nosi strukovni naziv ovlašteni arhitekt ili ovlašteni inženjer sukladno posebnom zakonu. Ovlašteni arhitekt, odnosno ovlašteni inženjer, stječe pravo na samostalno obavljanje poslova stručnog nadzora građenja upisom u Imenik ovlaštenih arhitekata, odnosno Imenike ovlaštenih inženjera Hrvatske komore arhitekata i inženjera u graditeljstvu. Nadzorni inženjer ne može biti u radnom odnosu kod osobe koja je izvođač na istoj građevini</a:t>
            </a:r>
          </a:p>
          <a:p>
            <a:pPr>
              <a:lnSpc>
                <a:spcPct val="110000"/>
              </a:lnSpc>
            </a:pPr>
            <a:r>
              <a:rPr lang="hr-HR" sz="2100" dirty="0"/>
              <a:t>Nadzorni inženjer dužan je: </a:t>
            </a:r>
            <a:br>
              <a:rPr lang="hr-HR" sz="2100" dirty="0"/>
            </a:br>
            <a:r>
              <a:rPr lang="hr-HR" sz="2100" dirty="0"/>
              <a:t>- nadzirati građenje tako da bude u skladu s rješenjem o uvjetima građenja, građevinskom dozvolom i potvrđenim glavnim projektom </a:t>
            </a:r>
            <a:br>
              <a:rPr lang="hr-HR" sz="2100" dirty="0"/>
            </a:br>
            <a:r>
              <a:rPr lang="hr-HR" sz="2100" dirty="0"/>
              <a:t>- utvrditi da li je </a:t>
            </a:r>
            <a:r>
              <a:rPr lang="hr-HR" sz="2100" dirty="0" err="1"/>
              <a:t>iskolčenje</a:t>
            </a:r>
            <a:r>
              <a:rPr lang="hr-HR" sz="2100" dirty="0"/>
              <a:t> građevine provela osoba ovlaštena za obavljanje geodetskih poslova</a:t>
            </a:r>
            <a:br>
              <a:rPr lang="hr-HR" sz="2100" dirty="0"/>
            </a:br>
            <a:r>
              <a:rPr lang="hr-HR" sz="2100" dirty="0"/>
              <a:t>- utvrditi ispunjava li izvođač uvjete za obavljanje poslova građenja</a:t>
            </a:r>
            <a:endParaRPr lang="hr-HR" sz="1700" dirty="0"/>
          </a:p>
        </p:txBody>
      </p:sp>
      <p:pic>
        <p:nvPicPr>
          <p:cNvPr id="5" name="Slika 4">
            <a:extLst>
              <a:ext uri="{FF2B5EF4-FFF2-40B4-BE49-F238E27FC236}">
                <a16:creationId xmlns:a16="http://schemas.microsoft.com/office/drawing/2014/main" id="{62BB62CA-05DE-45A7-B644-82D4100F024A}"/>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7554139" y="2577053"/>
            <a:ext cx="3500715" cy="2327975"/>
          </a:xfrm>
          <a:prstGeom prst="rect">
            <a:avLst/>
          </a:prstGeom>
        </p:spPr>
      </p:pic>
    </p:spTree>
    <p:extLst>
      <p:ext uri="{BB962C8B-B14F-4D97-AF65-F5344CB8AC3E}">
        <p14:creationId xmlns:p14="http://schemas.microsoft.com/office/powerpoint/2010/main" val="548398211"/>
      </p:ext>
    </p:extLst>
  </p:cSld>
  <p:clrMapOvr>
    <a:masterClrMapping/>
  </p:clrMapOvr>
</p:sld>
</file>

<file path=ppt/theme/theme1.xml><?xml version="1.0" encoding="utf-8"?>
<a:theme xmlns:a="http://schemas.openxmlformats.org/drawingml/2006/main" name="Galerija">
  <a:themeElements>
    <a:clrScheme name="Galerij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j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j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907</TotalTime>
  <Words>1250</Words>
  <Application>Microsoft Office PowerPoint</Application>
  <PresentationFormat>Široki zaslon</PresentationFormat>
  <Paragraphs>31</Paragraphs>
  <Slides>10</Slides>
  <Notes>0</Notes>
  <HiddenSlides>0</HiddenSlides>
  <MMClips>0</MMClips>
  <ScaleCrop>false</ScaleCrop>
  <HeadingPairs>
    <vt:vector size="6" baseType="variant">
      <vt:variant>
        <vt:lpstr>Korišteni fontovi</vt:lpstr>
      </vt:variant>
      <vt:variant>
        <vt:i4>2</vt:i4>
      </vt:variant>
      <vt:variant>
        <vt:lpstr>Tema</vt:lpstr>
      </vt:variant>
      <vt:variant>
        <vt:i4>1</vt:i4>
      </vt:variant>
      <vt:variant>
        <vt:lpstr>Naslovi slajdova</vt:lpstr>
      </vt:variant>
      <vt:variant>
        <vt:i4>10</vt:i4>
      </vt:variant>
    </vt:vector>
  </HeadingPairs>
  <TitlesOfParts>
    <vt:vector size="13" baseType="lpstr">
      <vt:lpstr>Arial</vt:lpstr>
      <vt:lpstr>Gill Sans MT</vt:lpstr>
      <vt:lpstr>Galerija</vt:lpstr>
      <vt:lpstr>SUDIONICI U IZGRADNJI OBJEKTA</vt:lpstr>
      <vt:lpstr>Sudionici u gradnji objekta</vt:lpstr>
      <vt:lpstr>INVESTITOR</vt:lpstr>
      <vt:lpstr>PROJEKTANT</vt:lpstr>
      <vt:lpstr>Projektant</vt:lpstr>
      <vt:lpstr>REVIDENT</vt:lpstr>
      <vt:lpstr>IZVOĐAČ</vt:lpstr>
      <vt:lpstr>IZVOĐAČ</vt:lpstr>
      <vt:lpstr>NADZORNI INŽENJER</vt:lpstr>
      <vt:lpstr>NADZORNI INŽENJER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VRSTE SOBOSLIKARSKO – ličilačkih kistova</dc:title>
  <dc:creator>Danijel Lovrenčić</dc:creator>
  <cp:lastModifiedBy>Danijel</cp:lastModifiedBy>
  <cp:revision>27</cp:revision>
  <dcterms:created xsi:type="dcterms:W3CDTF">2021-11-28T09:27:58Z</dcterms:created>
  <dcterms:modified xsi:type="dcterms:W3CDTF">2022-01-20T16:33:25Z</dcterms:modified>
</cp:coreProperties>
</file>