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9" r:id="rId4"/>
    <p:sldId id="258" r:id="rId5"/>
    <p:sldId id="259" r:id="rId6"/>
    <p:sldId id="257" r:id="rId7"/>
    <p:sldId id="260" r:id="rId8"/>
    <p:sldId id="261" r:id="rId9"/>
    <p:sldId id="275" r:id="rId10"/>
    <p:sldId id="262" r:id="rId11"/>
    <p:sldId id="268" r:id="rId12"/>
    <p:sldId id="272" r:id="rId13"/>
    <p:sldId id="263" r:id="rId14"/>
    <p:sldId id="267" r:id="rId15"/>
    <p:sldId id="264" r:id="rId16"/>
    <p:sldId id="265" r:id="rId17"/>
    <p:sldId id="266" r:id="rId18"/>
    <p:sldId id="270" r:id="rId19"/>
    <p:sldId id="271" r:id="rId20"/>
    <p:sldId id="273" r:id="rId21"/>
    <p:sldId id="276" r:id="rId22"/>
    <p:sldId id="277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28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A88E-609A-4D3F-BD79-D55FE737F607}" type="datetimeFigureOut">
              <a:rPr lang="sr-Latn-CS" smtClean="0"/>
              <a:pPr/>
              <a:t>22.8.2017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5C20-E113-44A7-A473-48F9EBC489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A88E-609A-4D3F-BD79-D55FE737F607}" type="datetimeFigureOut">
              <a:rPr lang="sr-Latn-CS" smtClean="0"/>
              <a:pPr/>
              <a:t>22.8.2017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5C20-E113-44A7-A473-48F9EBC489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A88E-609A-4D3F-BD79-D55FE737F607}" type="datetimeFigureOut">
              <a:rPr lang="sr-Latn-CS" smtClean="0"/>
              <a:pPr/>
              <a:t>22.8.2017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5C20-E113-44A7-A473-48F9EBC489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A88E-609A-4D3F-BD79-D55FE737F607}" type="datetimeFigureOut">
              <a:rPr lang="sr-Latn-CS" smtClean="0"/>
              <a:pPr/>
              <a:t>22.8.2017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5C20-E113-44A7-A473-48F9EBC489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A88E-609A-4D3F-BD79-D55FE737F607}" type="datetimeFigureOut">
              <a:rPr lang="sr-Latn-CS" smtClean="0"/>
              <a:pPr/>
              <a:t>22.8.2017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5C20-E113-44A7-A473-48F9EBC489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A88E-609A-4D3F-BD79-D55FE737F607}" type="datetimeFigureOut">
              <a:rPr lang="sr-Latn-CS" smtClean="0"/>
              <a:pPr/>
              <a:t>22.8.2017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5C20-E113-44A7-A473-48F9EBC489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A88E-609A-4D3F-BD79-D55FE737F607}" type="datetimeFigureOut">
              <a:rPr lang="sr-Latn-CS" smtClean="0"/>
              <a:pPr/>
              <a:t>22.8.2017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5C20-E113-44A7-A473-48F9EBC489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A88E-609A-4D3F-BD79-D55FE737F607}" type="datetimeFigureOut">
              <a:rPr lang="sr-Latn-CS" smtClean="0"/>
              <a:pPr/>
              <a:t>22.8.2017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5C20-E113-44A7-A473-48F9EBC489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A88E-609A-4D3F-BD79-D55FE737F607}" type="datetimeFigureOut">
              <a:rPr lang="sr-Latn-CS" smtClean="0"/>
              <a:pPr/>
              <a:t>22.8.2017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5C20-E113-44A7-A473-48F9EBC489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A88E-609A-4D3F-BD79-D55FE737F607}" type="datetimeFigureOut">
              <a:rPr lang="sr-Latn-CS" smtClean="0"/>
              <a:pPr/>
              <a:t>22.8.2017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5C20-E113-44A7-A473-48F9EBC489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A88E-609A-4D3F-BD79-D55FE737F607}" type="datetimeFigureOut">
              <a:rPr lang="sr-Latn-CS" smtClean="0"/>
              <a:pPr/>
              <a:t>22.8.2017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5C20-E113-44A7-A473-48F9EBC489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5A88E-609A-4D3F-BD79-D55FE737F607}" type="datetimeFigureOut">
              <a:rPr lang="sr-Latn-CS" smtClean="0"/>
              <a:pPr/>
              <a:t>22.8.2017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5C20-E113-44A7-A473-48F9EBC4894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29&amp;v=V5OWQmu6-Y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sz="2600" dirty="0" smtClean="0">
                <a:latin typeface="+mj-lt"/>
                <a:cs typeface="Arial" pitchFamily="34" charset="0"/>
              </a:rPr>
              <a:t>Županijsko stručno vijeće nastavnika njemačkoga jezika</a:t>
            </a:r>
          </a:p>
          <a:p>
            <a:pPr algn="ctr">
              <a:buNone/>
            </a:pPr>
            <a:r>
              <a:rPr lang="hr-HR" sz="2600" dirty="0" smtClean="0">
                <a:latin typeface="+mj-lt"/>
                <a:cs typeface="Arial" pitchFamily="34" charset="0"/>
              </a:rPr>
              <a:t> Koprivničko – križevačke i Bjelovarsko – bilogorske županije </a:t>
            </a:r>
          </a:p>
          <a:p>
            <a:pPr algn="ctr">
              <a:buNone/>
            </a:pPr>
            <a:endParaRPr lang="hr-HR" sz="26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endParaRPr lang="hr-HR" sz="26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endParaRPr lang="hr-HR" sz="26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endParaRPr lang="hr-HR" sz="26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endParaRPr lang="hr-HR" sz="26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hr-HR" sz="2600" dirty="0" smtClean="0">
                <a:latin typeface="+mj-lt"/>
                <a:cs typeface="Arial" pitchFamily="34" charset="0"/>
              </a:rPr>
              <a:t>Obrtnička Škola Koprivnica, 22. kolovoza 2017.  </a:t>
            </a:r>
            <a:endParaRPr lang="hr-HR" sz="26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357166"/>
            <a:ext cx="8258204" cy="564360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sz="2000" dirty="0" smtClean="0"/>
              <a:t>	</a:t>
            </a:r>
          </a:p>
          <a:p>
            <a:pPr>
              <a:buNone/>
            </a:pPr>
            <a:r>
              <a:rPr lang="hr-HR" sz="2000" dirty="0" smtClean="0"/>
              <a:t>	</a:t>
            </a:r>
          </a:p>
          <a:p>
            <a:pPr>
              <a:buNone/>
            </a:pPr>
            <a:r>
              <a:rPr lang="hr-HR" sz="2000" dirty="0" smtClean="0"/>
              <a:t>	</a:t>
            </a:r>
            <a:r>
              <a:rPr lang="hr-HR" sz="2000" dirty="0" err="1" smtClean="0"/>
              <a:t>Danach</a:t>
            </a:r>
            <a:r>
              <a:rPr lang="hr-HR" sz="2000" dirty="0" smtClean="0"/>
              <a:t> </a:t>
            </a:r>
            <a:r>
              <a:rPr lang="hr-HR" sz="2000" dirty="0" err="1" smtClean="0"/>
              <a:t>schreibt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Lehrerin</a:t>
            </a:r>
            <a:r>
              <a:rPr lang="hr-HR" sz="2000" dirty="0" smtClean="0"/>
              <a:t> </a:t>
            </a:r>
            <a:r>
              <a:rPr lang="hr-HR" sz="2000" dirty="0" err="1" smtClean="0"/>
              <a:t>an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Tafel</a:t>
            </a:r>
            <a:r>
              <a:rPr lang="hr-HR" sz="2000" dirty="0" smtClean="0"/>
              <a:t>: </a:t>
            </a:r>
            <a:r>
              <a:rPr lang="hr-HR" sz="2000" dirty="0" err="1" smtClean="0"/>
              <a:t>Ich</a:t>
            </a:r>
            <a:r>
              <a:rPr lang="hr-HR" sz="2000" dirty="0" smtClean="0"/>
              <a:t> </a:t>
            </a:r>
            <a:r>
              <a:rPr lang="hr-HR" sz="2000" dirty="0" err="1" smtClean="0"/>
              <a:t>kann</a:t>
            </a:r>
            <a:r>
              <a:rPr lang="hr-HR" sz="2000" dirty="0" smtClean="0"/>
              <a:t>…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Lehrerin</a:t>
            </a:r>
            <a:r>
              <a:rPr lang="hr-HR" sz="2000" dirty="0" smtClean="0"/>
              <a:t> hat </a:t>
            </a:r>
            <a:r>
              <a:rPr lang="hr-HR" sz="2000" dirty="0" err="1" smtClean="0"/>
              <a:t>einige</a:t>
            </a:r>
            <a:r>
              <a:rPr lang="hr-HR" sz="2000" dirty="0" smtClean="0"/>
              <a:t> Bilder </a:t>
            </a:r>
            <a:r>
              <a:rPr lang="hr-HR" sz="2000" dirty="0" err="1" smtClean="0"/>
              <a:t>vorbereitet</a:t>
            </a:r>
            <a:r>
              <a:rPr lang="hr-HR" sz="2000" dirty="0" smtClean="0"/>
              <a:t>.  </a:t>
            </a:r>
            <a:r>
              <a:rPr lang="hr-HR" sz="2000" dirty="0" err="1" smtClean="0"/>
              <a:t>Die</a:t>
            </a:r>
            <a:r>
              <a:rPr lang="hr-HR" sz="2000" dirty="0" smtClean="0"/>
              <a:t> Bilder </a:t>
            </a:r>
            <a:r>
              <a:rPr lang="hr-HR" sz="2000" dirty="0" err="1" smtClean="0"/>
              <a:t>stellen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Aktivitäten</a:t>
            </a:r>
            <a:r>
              <a:rPr lang="hr-HR" sz="2000" dirty="0" smtClean="0"/>
              <a:t> dar (</a:t>
            </a:r>
            <a:r>
              <a:rPr lang="hr-HR" sz="2000" dirty="0" err="1" smtClean="0"/>
              <a:t>singen</a:t>
            </a:r>
            <a:r>
              <a:rPr lang="hr-HR" sz="2000" dirty="0" smtClean="0"/>
              <a:t>, Auto </a:t>
            </a:r>
            <a:r>
              <a:rPr lang="hr-HR" sz="2000" dirty="0" err="1" smtClean="0"/>
              <a:t>fahren</a:t>
            </a:r>
            <a:r>
              <a:rPr lang="hr-HR" sz="2000" dirty="0" smtClean="0"/>
              <a:t>, </a:t>
            </a:r>
            <a:r>
              <a:rPr lang="hr-HR" sz="2000" dirty="0" err="1" smtClean="0"/>
              <a:t>Deutsch</a:t>
            </a:r>
            <a:r>
              <a:rPr lang="hr-HR" sz="2000" dirty="0" smtClean="0"/>
              <a:t> </a:t>
            </a:r>
            <a:r>
              <a:rPr lang="hr-HR" sz="2000" dirty="0" err="1" smtClean="0"/>
              <a:t>sprechen</a:t>
            </a:r>
            <a:r>
              <a:rPr lang="hr-HR" sz="2000" dirty="0" smtClean="0"/>
              <a:t>…)</a:t>
            </a:r>
            <a:r>
              <a:rPr lang="hr-HR" sz="1800" dirty="0" smtClean="0"/>
              <a:t>.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1) 	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Lehrerin</a:t>
            </a:r>
            <a:r>
              <a:rPr lang="hr-HR" sz="2000" dirty="0" smtClean="0"/>
              <a:t> </a:t>
            </a:r>
            <a:r>
              <a:rPr lang="hr-HR" sz="2000" dirty="0" err="1" smtClean="0"/>
              <a:t>zeigt</a:t>
            </a:r>
            <a:r>
              <a:rPr lang="hr-HR" sz="2000" dirty="0" smtClean="0"/>
              <a:t> </a:t>
            </a:r>
            <a:r>
              <a:rPr lang="hr-HR" sz="2000" dirty="0" err="1" smtClean="0"/>
              <a:t>das</a:t>
            </a:r>
            <a:r>
              <a:rPr lang="hr-HR" sz="2000" dirty="0" smtClean="0"/>
              <a:t> erste </a:t>
            </a:r>
            <a:r>
              <a:rPr lang="hr-HR" sz="2000" dirty="0" err="1" smtClean="0"/>
              <a:t>Bild</a:t>
            </a:r>
            <a:r>
              <a:rPr lang="hr-HR" sz="2000" dirty="0" smtClean="0"/>
              <a:t> </a:t>
            </a:r>
            <a:r>
              <a:rPr lang="hr-HR" sz="2000" dirty="0" err="1" smtClean="0"/>
              <a:t>und</a:t>
            </a:r>
            <a:r>
              <a:rPr lang="hr-HR" sz="2000" dirty="0" smtClean="0"/>
              <a:t> </a:t>
            </a:r>
            <a:r>
              <a:rPr lang="hr-HR" sz="2000" dirty="0" err="1" smtClean="0"/>
              <a:t>sagt</a:t>
            </a:r>
            <a:r>
              <a:rPr lang="hr-HR" sz="2000" dirty="0" smtClean="0"/>
              <a:t>: “</a:t>
            </a:r>
            <a:r>
              <a:rPr lang="hr-HR" sz="2000" dirty="0" err="1" smtClean="0"/>
              <a:t>Ich</a:t>
            </a:r>
            <a:r>
              <a:rPr lang="hr-HR" sz="2000" dirty="0" smtClean="0"/>
              <a:t> </a:t>
            </a:r>
            <a:r>
              <a:rPr lang="hr-HR" sz="2000" dirty="0" err="1" smtClean="0"/>
              <a:t>kann</a:t>
            </a:r>
            <a:r>
              <a:rPr lang="hr-HR" sz="2000" dirty="0" smtClean="0"/>
              <a:t> </a:t>
            </a:r>
            <a:r>
              <a:rPr lang="hr-HR" sz="2000" dirty="0" err="1" smtClean="0"/>
              <a:t>Tennis</a:t>
            </a:r>
            <a:r>
              <a:rPr lang="hr-HR" sz="2000" dirty="0" smtClean="0"/>
              <a:t> </a:t>
            </a:r>
            <a:r>
              <a:rPr lang="hr-HR" sz="2000" dirty="0" err="1" smtClean="0"/>
              <a:t>spielen</a:t>
            </a:r>
            <a:r>
              <a:rPr lang="hr-HR" sz="2000" dirty="0" smtClean="0"/>
              <a:t>”. </a:t>
            </a:r>
            <a:r>
              <a:rPr lang="hr-HR" sz="2000" dirty="0" err="1" smtClean="0"/>
              <a:t>Dann</a:t>
            </a:r>
            <a:r>
              <a:rPr lang="hr-HR" sz="2000" dirty="0" smtClean="0"/>
              <a:t> </a:t>
            </a:r>
            <a:r>
              <a:rPr lang="hr-HR" sz="2000" dirty="0" err="1" smtClean="0"/>
              <a:t>zeigt</a:t>
            </a:r>
            <a:r>
              <a:rPr lang="hr-HR" sz="2000" dirty="0" smtClean="0"/>
              <a:t> </a:t>
            </a:r>
            <a:r>
              <a:rPr lang="hr-HR" sz="2000" dirty="0" err="1" smtClean="0"/>
              <a:t>sie</a:t>
            </a:r>
            <a:r>
              <a:rPr lang="hr-HR" sz="2000" dirty="0" smtClean="0"/>
              <a:t> </a:t>
            </a:r>
            <a:r>
              <a:rPr lang="hr-HR" sz="2000" dirty="0" err="1" smtClean="0"/>
              <a:t>das</a:t>
            </a:r>
            <a:r>
              <a:rPr lang="hr-HR" sz="2000" dirty="0" smtClean="0"/>
              <a:t> </a:t>
            </a:r>
            <a:r>
              <a:rPr lang="hr-HR" sz="2000" dirty="0" err="1" smtClean="0"/>
              <a:t>zweite</a:t>
            </a:r>
            <a:r>
              <a:rPr lang="hr-HR" sz="2000" dirty="0" smtClean="0"/>
              <a:t> </a:t>
            </a:r>
            <a:r>
              <a:rPr lang="hr-HR" sz="2000" dirty="0" err="1" smtClean="0"/>
              <a:t>Bild</a:t>
            </a:r>
            <a:r>
              <a:rPr lang="hr-HR" sz="2000" dirty="0" smtClean="0"/>
              <a:t> </a:t>
            </a:r>
            <a:r>
              <a:rPr lang="hr-HR" sz="2000" dirty="0" err="1" smtClean="0"/>
              <a:t>und</a:t>
            </a:r>
            <a:r>
              <a:rPr lang="hr-HR" sz="2000" dirty="0" smtClean="0"/>
              <a:t> </a:t>
            </a:r>
            <a:r>
              <a:rPr lang="hr-HR" sz="2000" dirty="0" err="1" smtClean="0"/>
              <a:t>sagt</a:t>
            </a:r>
            <a:r>
              <a:rPr lang="hr-HR" sz="2000" dirty="0" smtClean="0"/>
              <a:t>: “</a:t>
            </a:r>
            <a:r>
              <a:rPr lang="hr-HR" sz="2000" dirty="0" err="1" smtClean="0"/>
              <a:t>Er</a:t>
            </a:r>
            <a:r>
              <a:rPr lang="hr-HR" sz="2000" dirty="0" smtClean="0"/>
              <a:t> </a:t>
            </a:r>
            <a:r>
              <a:rPr lang="hr-HR" sz="2000" dirty="0" err="1" smtClean="0"/>
              <a:t>kann</a:t>
            </a:r>
            <a:r>
              <a:rPr lang="hr-HR" sz="2000" dirty="0" smtClean="0"/>
              <a:t>  Auto </a:t>
            </a:r>
            <a:r>
              <a:rPr lang="hr-HR" sz="2000" dirty="0" err="1" smtClean="0"/>
              <a:t>fahren</a:t>
            </a:r>
            <a:r>
              <a:rPr lang="hr-HR" sz="2000" dirty="0" smtClean="0"/>
              <a:t>.” </a:t>
            </a:r>
          </a:p>
          <a:p>
            <a:pPr>
              <a:buNone/>
            </a:pPr>
            <a:r>
              <a:rPr lang="hr-HR" sz="2000" dirty="0" smtClean="0"/>
              <a:t>	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Lehrerin</a:t>
            </a:r>
            <a:r>
              <a:rPr lang="hr-HR" sz="2000" dirty="0" smtClean="0"/>
              <a:t> </a:t>
            </a:r>
            <a:r>
              <a:rPr lang="hr-HR" sz="2000" dirty="0" err="1" smtClean="0"/>
              <a:t>zeigt</a:t>
            </a:r>
            <a:r>
              <a:rPr lang="hr-HR" sz="2000" dirty="0" smtClean="0"/>
              <a:t> </a:t>
            </a:r>
            <a:r>
              <a:rPr lang="hr-HR" sz="2000" dirty="0" err="1" smtClean="0"/>
              <a:t>noch</a:t>
            </a:r>
            <a:r>
              <a:rPr lang="hr-HR" sz="2000" dirty="0" smtClean="0"/>
              <a:t> </a:t>
            </a:r>
            <a:r>
              <a:rPr lang="hr-HR" sz="2000" dirty="0" err="1" smtClean="0"/>
              <a:t>drei</a:t>
            </a:r>
            <a:r>
              <a:rPr lang="hr-HR" sz="2000" dirty="0" smtClean="0"/>
              <a:t> Bilder.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	</a:t>
            </a:r>
            <a:r>
              <a:rPr lang="hr-HR" sz="2000" dirty="0" err="1" smtClean="0"/>
              <a:t>Dann</a:t>
            </a:r>
            <a:r>
              <a:rPr lang="hr-HR" sz="2000" dirty="0" smtClean="0"/>
              <a:t> </a:t>
            </a:r>
            <a:r>
              <a:rPr lang="hr-HR" sz="2000" dirty="0" err="1" smtClean="0"/>
              <a:t>stellt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Lehrerin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Frage</a:t>
            </a:r>
            <a:r>
              <a:rPr lang="hr-HR" sz="2000" dirty="0" smtClean="0"/>
              <a:t>: “</a:t>
            </a:r>
            <a:r>
              <a:rPr lang="hr-HR" sz="2000" dirty="0" err="1" smtClean="0"/>
              <a:t>Kannst</a:t>
            </a:r>
            <a:r>
              <a:rPr lang="hr-HR" sz="2000" dirty="0" smtClean="0"/>
              <a:t> </a:t>
            </a:r>
            <a:r>
              <a:rPr lang="hr-HR" sz="2000" dirty="0" err="1" smtClean="0"/>
              <a:t>du</a:t>
            </a:r>
            <a:r>
              <a:rPr lang="hr-HR" sz="2000" dirty="0" smtClean="0"/>
              <a:t>…?” </a:t>
            </a:r>
            <a:r>
              <a:rPr lang="hr-HR" sz="2000" dirty="0" err="1" smtClean="0"/>
              <a:t>und</a:t>
            </a:r>
            <a:r>
              <a:rPr lang="hr-HR" sz="2000" dirty="0" smtClean="0"/>
              <a:t> </a:t>
            </a:r>
            <a:r>
              <a:rPr lang="hr-HR" sz="2000" dirty="0" err="1" smtClean="0"/>
              <a:t>zeigt</a:t>
            </a:r>
            <a:r>
              <a:rPr lang="hr-HR" sz="2000" dirty="0" smtClean="0"/>
              <a:t> </a:t>
            </a:r>
            <a:r>
              <a:rPr lang="hr-HR" sz="2000" dirty="0" err="1" smtClean="0"/>
              <a:t>ein</a:t>
            </a:r>
            <a:r>
              <a:rPr lang="hr-HR" sz="2000" dirty="0" smtClean="0"/>
              <a:t> </a:t>
            </a:r>
            <a:r>
              <a:rPr lang="hr-HR" sz="2000" dirty="0" err="1" smtClean="0"/>
              <a:t>entsprechendes</a:t>
            </a:r>
            <a:r>
              <a:rPr lang="hr-HR" sz="2000" dirty="0" smtClean="0"/>
              <a:t> </a:t>
            </a:r>
            <a:r>
              <a:rPr lang="hr-HR" sz="2000" dirty="0" err="1" smtClean="0"/>
              <a:t>Bild</a:t>
            </a:r>
            <a:r>
              <a:rPr lang="hr-HR" sz="2000" dirty="0" smtClean="0"/>
              <a:t>.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Schüler</a:t>
            </a:r>
            <a:r>
              <a:rPr lang="hr-HR" sz="2000" dirty="0" smtClean="0"/>
              <a:t> </a:t>
            </a:r>
            <a:r>
              <a:rPr lang="hr-HR" sz="2000" dirty="0" err="1" smtClean="0"/>
              <a:t>beantworten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Fragen</a:t>
            </a:r>
            <a:r>
              <a:rPr lang="hr-HR" sz="2000" dirty="0" smtClean="0"/>
              <a:t>.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2)  </a:t>
            </a:r>
            <a:r>
              <a:rPr lang="hr-HR" sz="2000" dirty="0" err="1" smtClean="0"/>
              <a:t>Dann</a:t>
            </a:r>
            <a:r>
              <a:rPr lang="hr-HR" sz="2000" dirty="0" smtClean="0"/>
              <a:t> </a:t>
            </a:r>
            <a:r>
              <a:rPr lang="hr-HR" sz="2000" dirty="0" err="1" smtClean="0"/>
              <a:t>zeigt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Lehrerin</a:t>
            </a:r>
            <a:r>
              <a:rPr lang="hr-HR" sz="2000" dirty="0" smtClean="0"/>
              <a:t> </a:t>
            </a:r>
            <a:r>
              <a:rPr lang="hr-HR" sz="2000" dirty="0" err="1" smtClean="0"/>
              <a:t>das</a:t>
            </a:r>
            <a:r>
              <a:rPr lang="hr-HR" sz="2000" dirty="0" smtClean="0"/>
              <a:t> </a:t>
            </a:r>
            <a:r>
              <a:rPr lang="hr-HR" sz="2000" dirty="0" err="1" smtClean="0"/>
              <a:t>nächste</a:t>
            </a:r>
            <a:r>
              <a:rPr lang="hr-HR" sz="2000" dirty="0" smtClean="0"/>
              <a:t> </a:t>
            </a:r>
            <a:r>
              <a:rPr lang="hr-HR" sz="2000" dirty="0" err="1" smtClean="0"/>
              <a:t>Bild</a:t>
            </a:r>
            <a:r>
              <a:rPr lang="hr-HR" sz="2000" dirty="0" smtClean="0"/>
              <a:t> </a:t>
            </a:r>
            <a:r>
              <a:rPr lang="hr-HR" sz="2000" dirty="0" err="1" smtClean="0"/>
              <a:t>und</a:t>
            </a:r>
            <a:r>
              <a:rPr lang="hr-HR" sz="2000" dirty="0" smtClean="0"/>
              <a:t> </a:t>
            </a:r>
            <a:r>
              <a:rPr lang="hr-HR" sz="2000" dirty="0" err="1" smtClean="0"/>
              <a:t>sagt</a:t>
            </a:r>
            <a:r>
              <a:rPr lang="hr-HR" sz="2000" dirty="0" smtClean="0"/>
              <a:t>: “</a:t>
            </a:r>
            <a:r>
              <a:rPr lang="hr-HR" sz="2000" dirty="0" err="1" smtClean="0"/>
              <a:t>Ich</a:t>
            </a:r>
            <a:r>
              <a:rPr lang="hr-HR" sz="2000" dirty="0" smtClean="0"/>
              <a:t> </a:t>
            </a:r>
            <a:r>
              <a:rPr lang="hr-HR" sz="2000" dirty="0" err="1" smtClean="0"/>
              <a:t>muss</a:t>
            </a:r>
            <a:r>
              <a:rPr lang="hr-HR" sz="2000" dirty="0" smtClean="0"/>
              <a:t> </a:t>
            </a:r>
            <a:r>
              <a:rPr lang="hr-HR" sz="2000" dirty="0" err="1" smtClean="0"/>
              <a:t>meine</a:t>
            </a:r>
            <a:r>
              <a:rPr lang="hr-HR" sz="2000" dirty="0" smtClean="0"/>
              <a:t>  </a:t>
            </a:r>
            <a:r>
              <a:rPr lang="hr-HR" sz="2000" dirty="0" err="1" smtClean="0"/>
              <a:t>Hausaufgaben</a:t>
            </a:r>
            <a:r>
              <a:rPr lang="hr-HR" sz="2000" dirty="0" smtClean="0"/>
              <a:t> </a:t>
            </a:r>
            <a:r>
              <a:rPr lang="hr-HR" sz="2000" dirty="0" err="1" smtClean="0"/>
              <a:t>machen</a:t>
            </a:r>
            <a:r>
              <a:rPr lang="hr-HR" sz="2000" dirty="0" smtClean="0"/>
              <a:t>”.  </a:t>
            </a:r>
          </a:p>
          <a:p>
            <a:pPr>
              <a:buNone/>
            </a:pPr>
            <a:r>
              <a:rPr lang="hr-HR" sz="2000" dirty="0" smtClean="0"/>
              <a:t>	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Lehrerin</a:t>
            </a:r>
            <a:r>
              <a:rPr lang="hr-HR" sz="2000" dirty="0" smtClean="0"/>
              <a:t> </a:t>
            </a:r>
            <a:r>
              <a:rPr lang="hr-HR" sz="2000" dirty="0" err="1" smtClean="0"/>
              <a:t>stellt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Frage</a:t>
            </a:r>
            <a:r>
              <a:rPr lang="hr-HR" sz="2000" dirty="0" smtClean="0"/>
              <a:t>:”</a:t>
            </a:r>
            <a:r>
              <a:rPr lang="hr-HR" sz="2000" dirty="0" err="1" smtClean="0"/>
              <a:t>Musst</a:t>
            </a:r>
            <a:r>
              <a:rPr lang="hr-HR" sz="2000" dirty="0" smtClean="0"/>
              <a:t> </a:t>
            </a:r>
            <a:r>
              <a:rPr lang="hr-HR" sz="2000" dirty="0" err="1" smtClean="0"/>
              <a:t>du</a:t>
            </a:r>
            <a:r>
              <a:rPr lang="hr-HR" sz="2000" dirty="0" smtClean="0"/>
              <a:t>…?”  -&gt;  Ja, </a:t>
            </a:r>
            <a:r>
              <a:rPr lang="hr-HR" sz="2000" dirty="0" err="1" smtClean="0"/>
              <a:t>ich</a:t>
            </a:r>
            <a:r>
              <a:rPr lang="hr-HR" sz="2000" dirty="0" smtClean="0"/>
              <a:t> </a:t>
            </a:r>
            <a:r>
              <a:rPr lang="hr-HR" sz="2000" dirty="0" err="1" smtClean="0"/>
              <a:t>muss</a:t>
            </a:r>
            <a:r>
              <a:rPr lang="hr-HR" sz="2000" dirty="0" smtClean="0"/>
              <a:t> </a:t>
            </a:r>
            <a:r>
              <a:rPr lang="hr-HR" sz="2000" dirty="0" err="1" smtClean="0"/>
              <a:t>meine</a:t>
            </a:r>
            <a:r>
              <a:rPr lang="hr-HR" sz="2000" dirty="0" smtClean="0"/>
              <a:t> </a:t>
            </a:r>
            <a:r>
              <a:rPr lang="hr-HR" sz="2000" dirty="0" err="1" smtClean="0"/>
              <a:t>Hausaufgaben</a:t>
            </a:r>
            <a:r>
              <a:rPr lang="hr-HR" sz="2000" dirty="0" smtClean="0"/>
              <a:t> </a:t>
            </a:r>
            <a:r>
              <a:rPr lang="hr-HR" sz="2000" dirty="0" err="1" smtClean="0"/>
              <a:t>machen</a:t>
            </a:r>
            <a:r>
              <a:rPr lang="hr-HR" sz="2000" dirty="0" smtClean="0"/>
              <a:t>.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	</a:t>
            </a:r>
            <a:endParaRPr lang="hr-H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600" dirty="0" smtClean="0"/>
          </a:p>
          <a:p>
            <a:pPr>
              <a:buNone/>
            </a:pPr>
            <a:r>
              <a:rPr lang="hr-HR" sz="2600" dirty="0" smtClean="0"/>
              <a:t>	</a:t>
            </a:r>
            <a:r>
              <a:rPr lang="hr-HR" sz="2000" dirty="0" err="1" smtClean="0"/>
              <a:t>Danach</a:t>
            </a:r>
            <a:r>
              <a:rPr lang="hr-HR" sz="2000" dirty="0" smtClean="0"/>
              <a:t> </a:t>
            </a:r>
            <a:r>
              <a:rPr lang="hr-HR" sz="2000" dirty="0" err="1" smtClean="0"/>
              <a:t>zeigt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Lehrerin</a:t>
            </a:r>
            <a:r>
              <a:rPr lang="hr-HR" sz="2000" dirty="0" smtClean="0"/>
              <a:t> </a:t>
            </a:r>
            <a:r>
              <a:rPr lang="hr-HR" sz="2000" dirty="0" err="1" smtClean="0"/>
              <a:t>eine</a:t>
            </a:r>
            <a:r>
              <a:rPr lang="hr-HR" sz="2000" dirty="0" smtClean="0"/>
              <a:t> </a:t>
            </a:r>
            <a:r>
              <a:rPr lang="hr-HR" sz="2000" dirty="0" err="1" smtClean="0"/>
              <a:t>Tabelle</a:t>
            </a:r>
            <a:r>
              <a:rPr lang="hr-HR" sz="2000" dirty="0" smtClean="0"/>
              <a:t>, </a:t>
            </a:r>
            <a:r>
              <a:rPr lang="hr-HR" sz="2000" dirty="0" err="1" smtClean="0"/>
              <a:t>in</a:t>
            </a:r>
            <a:r>
              <a:rPr lang="hr-HR" sz="2000" dirty="0" smtClean="0"/>
              <a:t> der </a:t>
            </a:r>
            <a:r>
              <a:rPr lang="hr-HR" sz="2000" dirty="0" err="1" smtClean="0"/>
              <a:t>sich</a:t>
            </a:r>
            <a:r>
              <a:rPr lang="hr-HR" sz="2000" dirty="0" smtClean="0"/>
              <a:t> </a:t>
            </a:r>
            <a:r>
              <a:rPr lang="hr-HR" sz="2000" dirty="0" err="1" smtClean="0"/>
              <a:t>nur</a:t>
            </a:r>
            <a:r>
              <a:rPr lang="hr-HR" sz="2000" dirty="0" smtClean="0"/>
              <a:t> </a:t>
            </a:r>
            <a:r>
              <a:rPr lang="hr-HR" sz="2000" dirty="0" err="1" smtClean="0"/>
              <a:t>einige</a:t>
            </a:r>
            <a:r>
              <a:rPr lang="hr-HR" sz="2000" dirty="0" smtClean="0"/>
              <a:t> </a:t>
            </a:r>
            <a:r>
              <a:rPr lang="hr-HR" sz="2000" dirty="0" err="1" smtClean="0"/>
              <a:t>Formen</a:t>
            </a:r>
            <a:r>
              <a:rPr lang="hr-HR" sz="2000" dirty="0" smtClean="0"/>
              <a:t> </a:t>
            </a:r>
            <a:r>
              <a:rPr lang="hr-HR" sz="2000" dirty="0" err="1" smtClean="0"/>
              <a:t>der</a:t>
            </a:r>
            <a:r>
              <a:rPr lang="hr-HR" sz="2000" dirty="0" smtClean="0"/>
              <a:t> </a:t>
            </a:r>
            <a:r>
              <a:rPr lang="hr-HR" sz="2000" dirty="0" err="1" smtClean="0"/>
              <a:t>Modalverben</a:t>
            </a:r>
            <a:r>
              <a:rPr lang="hr-HR" sz="2000" dirty="0" smtClean="0"/>
              <a:t> “</a:t>
            </a:r>
            <a:r>
              <a:rPr lang="hr-HR" sz="2000" dirty="0" err="1" smtClean="0"/>
              <a:t>können</a:t>
            </a:r>
            <a:r>
              <a:rPr lang="hr-HR" sz="2000" dirty="0" smtClean="0"/>
              <a:t>” </a:t>
            </a:r>
            <a:r>
              <a:rPr lang="hr-HR" sz="2000" dirty="0" err="1" smtClean="0"/>
              <a:t>und</a:t>
            </a:r>
            <a:r>
              <a:rPr lang="hr-HR" sz="2000" dirty="0" smtClean="0"/>
              <a:t> “</a:t>
            </a:r>
            <a:r>
              <a:rPr lang="hr-HR" sz="2000" dirty="0" err="1" smtClean="0"/>
              <a:t>müssen</a:t>
            </a:r>
            <a:r>
              <a:rPr lang="hr-HR" sz="2000" dirty="0" smtClean="0"/>
              <a:t>” </a:t>
            </a:r>
            <a:r>
              <a:rPr lang="hr-HR" sz="2000" dirty="0" err="1" smtClean="0"/>
              <a:t>befinden</a:t>
            </a:r>
            <a:r>
              <a:rPr lang="hr-HR" sz="2000" dirty="0" smtClean="0"/>
              <a:t>. 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Schüler</a:t>
            </a:r>
            <a:r>
              <a:rPr lang="hr-HR" sz="2000" dirty="0" smtClean="0"/>
              <a:t> </a:t>
            </a:r>
            <a:r>
              <a:rPr lang="hr-HR" sz="2000" dirty="0" err="1" smtClean="0"/>
              <a:t>ergänzen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Tabelle</a:t>
            </a:r>
            <a:r>
              <a:rPr lang="hr-HR" sz="2000" dirty="0" smtClean="0"/>
              <a:t>.          </a:t>
            </a:r>
          </a:p>
          <a:p>
            <a:pPr>
              <a:buNone/>
            </a:pPr>
            <a:r>
              <a:rPr lang="hr-HR" sz="2000" dirty="0" smtClean="0"/>
              <a:t>	</a:t>
            </a:r>
          </a:p>
          <a:p>
            <a:pPr>
              <a:buNone/>
            </a:pPr>
            <a:r>
              <a:rPr lang="hr-HR" sz="2000" dirty="0" smtClean="0"/>
              <a:t>	</a:t>
            </a:r>
          </a:p>
          <a:p>
            <a:pPr>
              <a:buNone/>
            </a:pPr>
            <a:r>
              <a:rPr lang="hr-HR" sz="2000" dirty="0" smtClean="0"/>
              <a:t>	</a:t>
            </a:r>
          </a:p>
          <a:p>
            <a:pPr>
              <a:buNone/>
            </a:pPr>
            <a:r>
              <a:rPr lang="hr-HR" sz="2000" dirty="0" smtClean="0"/>
              <a:t>	</a:t>
            </a:r>
            <a:endParaRPr lang="hr-HR" dirty="0"/>
          </a:p>
        </p:txBody>
      </p:sp>
      <p:pic>
        <p:nvPicPr>
          <p:cNvPr id="12" name="Slika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50720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niOkvir 12"/>
          <p:cNvSpPr txBox="1"/>
          <p:nvPr/>
        </p:nvSpPr>
        <p:spPr>
          <a:xfrm>
            <a:off x="1357290" y="5000636"/>
            <a:ext cx="5857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                                                                                             </a:t>
            </a:r>
            <a:r>
              <a:rPr lang="hr-HR" sz="1200" dirty="0" err="1" smtClean="0"/>
              <a:t>Modalverben</a:t>
            </a:r>
            <a:r>
              <a:rPr lang="hr-HR" sz="1200" dirty="0" smtClean="0"/>
              <a:t>  (Direkt </a:t>
            </a:r>
            <a:r>
              <a:rPr lang="hr-HR" sz="1200" dirty="0" err="1" smtClean="0"/>
              <a:t>neu</a:t>
            </a:r>
            <a:r>
              <a:rPr lang="hr-HR" sz="1200" dirty="0" smtClean="0"/>
              <a:t> 1, S. 151)</a:t>
            </a:r>
            <a:endParaRPr lang="hr-HR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	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	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Lehrerin</a:t>
            </a:r>
            <a:r>
              <a:rPr lang="hr-HR" sz="2000" dirty="0" smtClean="0"/>
              <a:t> </a:t>
            </a:r>
            <a:r>
              <a:rPr lang="hr-HR" sz="2000" dirty="0" err="1" smtClean="0"/>
              <a:t>sagt</a:t>
            </a:r>
            <a:r>
              <a:rPr lang="hr-HR" sz="2000" dirty="0" smtClean="0"/>
              <a:t>, </a:t>
            </a:r>
            <a:r>
              <a:rPr lang="hr-HR" sz="2000" dirty="0" err="1" smtClean="0"/>
              <a:t>dass</a:t>
            </a:r>
            <a:r>
              <a:rPr lang="hr-HR" sz="2000" dirty="0" smtClean="0"/>
              <a:t> </a:t>
            </a:r>
            <a:r>
              <a:rPr lang="hr-HR" sz="2000" dirty="0" err="1" smtClean="0"/>
              <a:t>das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Konjugation</a:t>
            </a:r>
            <a:r>
              <a:rPr lang="hr-HR" sz="2000" dirty="0" smtClean="0"/>
              <a:t> </a:t>
            </a:r>
            <a:r>
              <a:rPr lang="hr-HR" sz="2000" dirty="0" err="1" smtClean="0"/>
              <a:t>ist</a:t>
            </a:r>
            <a:r>
              <a:rPr lang="hr-HR" sz="2000" dirty="0" smtClean="0"/>
              <a:t>.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Lehrerin</a:t>
            </a:r>
            <a:r>
              <a:rPr lang="hr-HR" sz="2000" dirty="0" smtClean="0"/>
              <a:t> </a:t>
            </a:r>
            <a:r>
              <a:rPr lang="hr-HR" sz="2000" dirty="0" err="1" smtClean="0"/>
              <a:t>fragt</a:t>
            </a:r>
            <a:r>
              <a:rPr lang="hr-HR" sz="2000" dirty="0" smtClean="0"/>
              <a:t>,  </a:t>
            </a:r>
            <a:r>
              <a:rPr lang="hr-HR" sz="2000" dirty="0" err="1" smtClean="0"/>
              <a:t>wodurch</a:t>
            </a:r>
            <a:r>
              <a:rPr lang="hr-HR" sz="2000" dirty="0" smtClean="0"/>
              <a:t> </a:t>
            </a:r>
            <a:r>
              <a:rPr lang="hr-HR" sz="2000" dirty="0" err="1" smtClean="0"/>
              <a:t>sich</a:t>
            </a:r>
            <a:r>
              <a:rPr lang="hr-HR" sz="2000" dirty="0" smtClean="0"/>
              <a:t> </a:t>
            </a:r>
            <a:r>
              <a:rPr lang="hr-HR" sz="2000" dirty="0" err="1" smtClean="0"/>
              <a:t>diese</a:t>
            </a:r>
            <a:r>
              <a:rPr lang="hr-HR" sz="2000" dirty="0" smtClean="0"/>
              <a:t> </a:t>
            </a:r>
            <a:r>
              <a:rPr lang="hr-HR" sz="2000" dirty="0" err="1" smtClean="0"/>
              <a:t>Konjugation</a:t>
            </a:r>
            <a:r>
              <a:rPr lang="hr-HR" sz="2000" dirty="0" smtClean="0"/>
              <a:t> </a:t>
            </a:r>
            <a:r>
              <a:rPr lang="hr-HR" sz="2000" dirty="0" err="1" smtClean="0"/>
              <a:t>von</a:t>
            </a:r>
            <a:r>
              <a:rPr lang="hr-HR" sz="2000" dirty="0" smtClean="0"/>
              <a:t> der </a:t>
            </a:r>
            <a:r>
              <a:rPr lang="hr-HR" sz="2000" dirty="0" err="1" smtClean="0"/>
              <a:t>Konjugation</a:t>
            </a:r>
            <a:r>
              <a:rPr lang="hr-HR" sz="2000" dirty="0" smtClean="0"/>
              <a:t> </a:t>
            </a:r>
            <a:r>
              <a:rPr lang="hr-HR" sz="2000" dirty="0" err="1" smtClean="0"/>
              <a:t>des</a:t>
            </a:r>
            <a:r>
              <a:rPr lang="hr-HR" sz="2000" dirty="0" smtClean="0"/>
              <a:t> </a:t>
            </a:r>
            <a:r>
              <a:rPr lang="hr-HR" sz="2000" dirty="0" err="1" smtClean="0"/>
              <a:t>Verbs</a:t>
            </a:r>
            <a:r>
              <a:rPr lang="hr-HR" sz="2000" dirty="0" smtClean="0"/>
              <a:t> </a:t>
            </a:r>
            <a:r>
              <a:rPr lang="hr-HR" sz="2000" dirty="0" err="1" smtClean="0"/>
              <a:t>machen</a:t>
            </a:r>
            <a:r>
              <a:rPr lang="hr-HR" sz="2000" dirty="0" smtClean="0"/>
              <a:t> </a:t>
            </a:r>
            <a:r>
              <a:rPr lang="hr-HR" sz="2000" dirty="0" err="1" smtClean="0"/>
              <a:t>unterscheidet</a:t>
            </a:r>
            <a:r>
              <a:rPr lang="hr-HR" sz="2000" dirty="0" smtClean="0"/>
              <a:t>?</a:t>
            </a:r>
          </a:p>
          <a:p>
            <a:pPr>
              <a:buNone/>
            </a:pPr>
            <a:r>
              <a:rPr lang="hr-HR" sz="2000" dirty="0" smtClean="0"/>
              <a:t>	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Schüler</a:t>
            </a:r>
            <a:r>
              <a:rPr lang="hr-HR" sz="2000" dirty="0" smtClean="0"/>
              <a:t> </a:t>
            </a:r>
            <a:r>
              <a:rPr lang="hr-HR" sz="2000" dirty="0" err="1" smtClean="0"/>
              <a:t>sagen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Unterschiede</a:t>
            </a:r>
            <a:r>
              <a:rPr lang="hr-HR" sz="2000" dirty="0" smtClean="0"/>
              <a:t> </a:t>
            </a:r>
            <a:r>
              <a:rPr lang="hr-HR" sz="2000" dirty="0" err="1" smtClean="0"/>
              <a:t>und</a:t>
            </a:r>
            <a:r>
              <a:rPr lang="hr-HR" sz="2000" dirty="0" smtClean="0"/>
              <a:t> ins </a:t>
            </a:r>
            <a:r>
              <a:rPr lang="hr-HR" sz="2000" dirty="0" err="1" smtClean="0"/>
              <a:t>Heft</a:t>
            </a:r>
            <a:r>
              <a:rPr lang="hr-HR" sz="2000" dirty="0" smtClean="0"/>
              <a:t> </a:t>
            </a:r>
            <a:r>
              <a:rPr lang="hr-HR" sz="2000" dirty="0" err="1" smtClean="0"/>
              <a:t>schreiben</a:t>
            </a:r>
            <a:r>
              <a:rPr lang="hr-HR" sz="2000" dirty="0" smtClean="0"/>
              <a:t>.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Lehrerin</a:t>
            </a:r>
            <a:r>
              <a:rPr lang="hr-HR" sz="2000" dirty="0" smtClean="0"/>
              <a:t> </a:t>
            </a:r>
            <a:r>
              <a:rPr lang="hr-HR" sz="2000" dirty="0" err="1" smtClean="0"/>
              <a:t>schreibt</a:t>
            </a:r>
            <a:r>
              <a:rPr lang="hr-HR" sz="2000" dirty="0" smtClean="0"/>
              <a:t> </a:t>
            </a:r>
            <a:r>
              <a:rPr lang="hr-HR" sz="2000" dirty="0" err="1" smtClean="0"/>
              <a:t>an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Tafel</a:t>
            </a:r>
            <a:r>
              <a:rPr lang="hr-HR" sz="2000" dirty="0" smtClean="0"/>
              <a:t>:</a:t>
            </a:r>
          </a:p>
          <a:p>
            <a:pPr algn="ctr">
              <a:buNone/>
            </a:pPr>
            <a:r>
              <a:rPr lang="hr-HR" sz="2000" dirty="0" smtClean="0"/>
              <a:t> “</a:t>
            </a:r>
            <a:r>
              <a:rPr lang="hr-HR" sz="2000" dirty="0" err="1" smtClean="0"/>
              <a:t>Ich</a:t>
            </a:r>
            <a:r>
              <a:rPr lang="hr-HR" sz="2000" dirty="0" smtClean="0"/>
              <a:t> </a:t>
            </a:r>
            <a:r>
              <a:rPr lang="hr-HR" sz="2000" dirty="0" err="1" smtClean="0">
                <a:solidFill>
                  <a:srgbClr val="FF0000"/>
                </a:solidFill>
              </a:rPr>
              <a:t>kann</a:t>
            </a:r>
            <a:r>
              <a:rPr lang="hr-HR" sz="2000" dirty="0" smtClean="0"/>
              <a:t> </a:t>
            </a:r>
            <a:r>
              <a:rPr lang="hr-HR" sz="2000" dirty="0" err="1" smtClean="0"/>
              <a:t>Tennis</a:t>
            </a:r>
            <a:r>
              <a:rPr lang="hr-HR" sz="2000" dirty="0" smtClean="0"/>
              <a:t> </a:t>
            </a:r>
            <a:r>
              <a:rPr lang="hr-HR" sz="2000" dirty="0" err="1" smtClean="0">
                <a:solidFill>
                  <a:srgbClr val="0070C0"/>
                </a:solidFill>
              </a:rPr>
              <a:t>spielen</a:t>
            </a:r>
            <a:r>
              <a:rPr lang="hr-HR" sz="2000" dirty="0" smtClean="0"/>
              <a:t>.” </a:t>
            </a:r>
          </a:p>
          <a:p>
            <a:pPr algn="ctr">
              <a:buNone/>
            </a:pPr>
            <a:r>
              <a:rPr lang="hr-HR" sz="2000" dirty="0" smtClean="0"/>
              <a:t>“</a:t>
            </a:r>
            <a:r>
              <a:rPr lang="hr-HR" sz="2000" dirty="0" err="1" smtClean="0"/>
              <a:t>Ich</a:t>
            </a:r>
            <a:r>
              <a:rPr lang="hr-HR" sz="2000" dirty="0" smtClean="0"/>
              <a:t> </a:t>
            </a:r>
            <a:r>
              <a:rPr lang="hr-HR" sz="2000" dirty="0" err="1" smtClean="0">
                <a:solidFill>
                  <a:srgbClr val="FF0000"/>
                </a:solidFill>
              </a:rPr>
              <a:t>muss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hr-HR" sz="2000" dirty="0" err="1" smtClean="0"/>
              <a:t>meine</a:t>
            </a:r>
            <a:r>
              <a:rPr lang="hr-HR" sz="2000" dirty="0" smtClean="0"/>
              <a:t> </a:t>
            </a:r>
            <a:r>
              <a:rPr lang="hr-HR" sz="2000" dirty="0" err="1" smtClean="0"/>
              <a:t>Hausaufgaben</a:t>
            </a:r>
            <a:r>
              <a:rPr lang="hr-HR" sz="2000" dirty="0" smtClean="0"/>
              <a:t> </a:t>
            </a:r>
            <a:r>
              <a:rPr lang="hr-HR" sz="2000" dirty="0" err="1" smtClean="0">
                <a:solidFill>
                  <a:srgbClr val="0070C0"/>
                </a:solidFill>
              </a:rPr>
              <a:t>machen</a:t>
            </a:r>
            <a:r>
              <a:rPr lang="hr-HR" sz="2000" dirty="0" smtClean="0"/>
              <a:t>.” </a:t>
            </a:r>
          </a:p>
          <a:p>
            <a:pPr algn="ctr"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	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Schüler</a:t>
            </a:r>
            <a:r>
              <a:rPr lang="hr-HR" sz="2000" dirty="0" smtClean="0"/>
              <a:t> </a:t>
            </a:r>
            <a:r>
              <a:rPr lang="hr-HR" sz="2000" dirty="0" err="1" smtClean="0"/>
              <a:t>sollen</a:t>
            </a:r>
            <a:r>
              <a:rPr lang="hr-HR" sz="2000" dirty="0" smtClean="0"/>
              <a:t> </a:t>
            </a:r>
            <a:r>
              <a:rPr lang="hr-HR" sz="2000" dirty="0" err="1" smtClean="0"/>
              <a:t>sagen</a:t>
            </a:r>
            <a:r>
              <a:rPr lang="hr-HR" sz="2000" dirty="0" smtClean="0"/>
              <a:t>, </a:t>
            </a:r>
            <a:r>
              <a:rPr lang="hr-HR" sz="2000" dirty="0" err="1" smtClean="0"/>
              <a:t>wo</a:t>
            </a:r>
            <a:r>
              <a:rPr lang="hr-HR" sz="2000" dirty="0" smtClean="0"/>
              <a:t> </a:t>
            </a:r>
            <a:r>
              <a:rPr lang="hr-HR" sz="2000" dirty="0" err="1" smtClean="0"/>
              <a:t>das</a:t>
            </a:r>
            <a:r>
              <a:rPr lang="hr-HR" sz="2000" dirty="0" smtClean="0"/>
              <a:t> </a:t>
            </a:r>
            <a:r>
              <a:rPr lang="hr-HR" sz="2000" dirty="0" err="1" smtClean="0"/>
              <a:t>Modalverb</a:t>
            </a:r>
            <a:r>
              <a:rPr lang="hr-HR" sz="2000" dirty="0" smtClean="0"/>
              <a:t> im </a:t>
            </a:r>
            <a:r>
              <a:rPr lang="hr-HR" sz="2000" dirty="0" err="1" smtClean="0"/>
              <a:t>Satz</a:t>
            </a:r>
            <a:r>
              <a:rPr lang="hr-HR" sz="2000" dirty="0" smtClean="0"/>
              <a:t> </a:t>
            </a:r>
            <a:r>
              <a:rPr lang="hr-HR" sz="2000" dirty="0" err="1" smtClean="0"/>
              <a:t>steht</a:t>
            </a:r>
            <a:r>
              <a:rPr lang="hr-HR" sz="2000" dirty="0" smtClean="0"/>
              <a:t>.  </a:t>
            </a:r>
          </a:p>
          <a:p>
            <a:pPr>
              <a:buNone/>
            </a:pPr>
            <a:r>
              <a:rPr lang="hr-HR" sz="2000" dirty="0" smtClean="0"/>
              <a:t>	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Schüler</a:t>
            </a:r>
            <a:r>
              <a:rPr lang="hr-HR" sz="2000" dirty="0" smtClean="0"/>
              <a:t> </a:t>
            </a:r>
            <a:r>
              <a:rPr lang="hr-HR" sz="2000" dirty="0" err="1" smtClean="0"/>
              <a:t>schreiben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Regel</a:t>
            </a:r>
            <a:r>
              <a:rPr lang="hr-HR" sz="2000" dirty="0" smtClean="0"/>
              <a:t> ins </a:t>
            </a:r>
            <a:r>
              <a:rPr lang="hr-HR" sz="2000" dirty="0" err="1" smtClean="0"/>
              <a:t>Heft</a:t>
            </a:r>
            <a:r>
              <a:rPr lang="hr-HR" sz="2000" dirty="0" smtClean="0"/>
              <a:t> . </a:t>
            </a:r>
          </a:p>
          <a:p>
            <a:pPr>
              <a:buNone/>
            </a:pPr>
            <a:r>
              <a:rPr lang="hr-HR" sz="2000" dirty="0" smtClean="0"/>
              <a:t> 	( </a:t>
            </a:r>
            <a:r>
              <a:rPr lang="hr-HR" sz="2000" dirty="0" err="1" smtClean="0"/>
              <a:t>Lieblingsfarbe</a:t>
            </a:r>
            <a:r>
              <a:rPr lang="hr-HR" sz="2000" dirty="0" smtClean="0"/>
              <a:t> </a:t>
            </a:r>
            <a:r>
              <a:rPr lang="hr-HR" sz="2000" dirty="0" err="1" smtClean="0"/>
              <a:t>benutzen</a:t>
            </a:r>
            <a:r>
              <a:rPr lang="hr-HR" sz="2000" dirty="0" smtClean="0"/>
              <a:t> )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solidFill>
                  <a:srgbClr val="0070C0"/>
                </a:solidFill>
              </a:rPr>
              <a:t>3. </a:t>
            </a:r>
            <a:r>
              <a:rPr lang="hr-HR" sz="2000" dirty="0" err="1" smtClean="0">
                <a:solidFill>
                  <a:srgbClr val="0070C0"/>
                </a:solidFill>
              </a:rPr>
              <a:t>Sicherung</a:t>
            </a:r>
            <a:r>
              <a:rPr lang="hr-HR" sz="2000" dirty="0" smtClean="0">
                <a:solidFill>
                  <a:srgbClr val="0070C0"/>
                </a:solidFill>
              </a:rPr>
              <a:t> – </a:t>
            </a:r>
            <a:r>
              <a:rPr lang="hr-HR" sz="2000" dirty="0" err="1" smtClean="0">
                <a:solidFill>
                  <a:srgbClr val="0070C0"/>
                </a:solidFill>
              </a:rPr>
              <a:t>die</a:t>
            </a:r>
            <a:r>
              <a:rPr lang="hr-HR" sz="2000" dirty="0" smtClean="0">
                <a:solidFill>
                  <a:srgbClr val="0070C0"/>
                </a:solidFill>
              </a:rPr>
              <a:t> </a:t>
            </a:r>
            <a:r>
              <a:rPr lang="hr-HR" sz="2000" dirty="0" err="1" smtClean="0">
                <a:solidFill>
                  <a:srgbClr val="0070C0"/>
                </a:solidFill>
              </a:rPr>
              <a:t>Anwendung</a:t>
            </a:r>
            <a:r>
              <a:rPr lang="hr-HR" sz="2000" dirty="0" smtClean="0">
                <a:solidFill>
                  <a:srgbClr val="0070C0"/>
                </a:solidFill>
              </a:rPr>
              <a:t>  </a:t>
            </a:r>
            <a:r>
              <a:rPr lang="hr-HR" sz="2000" dirty="0" err="1" smtClean="0">
                <a:solidFill>
                  <a:srgbClr val="0070C0"/>
                </a:solidFill>
              </a:rPr>
              <a:t>des</a:t>
            </a:r>
            <a:r>
              <a:rPr lang="hr-HR" sz="2000" dirty="0" smtClean="0">
                <a:solidFill>
                  <a:srgbClr val="0070C0"/>
                </a:solidFill>
              </a:rPr>
              <a:t> Materials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1900" dirty="0" err="1" smtClean="0"/>
              <a:t>Hauptziel</a:t>
            </a:r>
            <a:r>
              <a:rPr lang="hr-HR" sz="1900" dirty="0" smtClean="0"/>
              <a:t>: </a:t>
            </a:r>
          </a:p>
          <a:p>
            <a:pPr>
              <a:buNone/>
            </a:pPr>
            <a:r>
              <a:rPr lang="hr-HR" sz="1900" dirty="0" smtClean="0"/>
              <a:t>	</a:t>
            </a:r>
            <a:r>
              <a:rPr lang="hr-HR" sz="1900" dirty="0" err="1" smtClean="0"/>
              <a:t>Die</a:t>
            </a:r>
            <a:r>
              <a:rPr lang="hr-HR" sz="1900" dirty="0" smtClean="0"/>
              <a:t> </a:t>
            </a:r>
            <a:r>
              <a:rPr lang="hr-HR" sz="1900" dirty="0" err="1" smtClean="0"/>
              <a:t>Schüler</a:t>
            </a:r>
            <a:r>
              <a:rPr lang="hr-HR" sz="1900" dirty="0" smtClean="0"/>
              <a:t> </a:t>
            </a:r>
            <a:r>
              <a:rPr lang="hr-HR" sz="1900" dirty="0" err="1" smtClean="0"/>
              <a:t>sollen</a:t>
            </a:r>
            <a:r>
              <a:rPr lang="hr-HR" sz="1900" dirty="0" smtClean="0"/>
              <a:t> </a:t>
            </a:r>
            <a:r>
              <a:rPr lang="hr-HR" sz="1900" dirty="0" err="1" smtClean="0"/>
              <a:t>die</a:t>
            </a:r>
            <a:r>
              <a:rPr lang="hr-HR" sz="1900" dirty="0" smtClean="0"/>
              <a:t> </a:t>
            </a:r>
            <a:r>
              <a:rPr lang="hr-HR" sz="1900" dirty="0" err="1" smtClean="0"/>
              <a:t>Modalverben</a:t>
            </a:r>
            <a:r>
              <a:rPr lang="hr-HR" sz="1900" dirty="0" smtClean="0"/>
              <a:t>  “</a:t>
            </a:r>
            <a:r>
              <a:rPr lang="hr-HR" sz="1900" dirty="0" err="1" smtClean="0"/>
              <a:t>können</a:t>
            </a:r>
            <a:r>
              <a:rPr lang="hr-HR" sz="1900" dirty="0" smtClean="0"/>
              <a:t>” </a:t>
            </a:r>
            <a:r>
              <a:rPr lang="hr-HR" sz="1900" dirty="0" err="1" smtClean="0"/>
              <a:t>und</a:t>
            </a:r>
            <a:r>
              <a:rPr lang="hr-HR" sz="1900" dirty="0" smtClean="0"/>
              <a:t> “</a:t>
            </a:r>
            <a:r>
              <a:rPr lang="hr-HR" sz="1900" dirty="0" err="1" smtClean="0"/>
              <a:t>müssen</a:t>
            </a:r>
            <a:r>
              <a:rPr lang="hr-HR" sz="1900" dirty="0" smtClean="0"/>
              <a:t>” </a:t>
            </a:r>
            <a:r>
              <a:rPr lang="hr-HR" sz="1900" dirty="0" err="1" smtClean="0"/>
              <a:t>und</a:t>
            </a:r>
            <a:r>
              <a:rPr lang="hr-HR" sz="1900" dirty="0" smtClean="0"/>
              <a:t> </a:t>
            </a:r>
            <a:r>
              <a:rPr lang="hr-HR" sz="1900" dirty="0" err="1" smtClean="0"/>
              <a:t>den</a:t>
            </a:r>
            <a:r>
              <a:rPr lang="hr-HR" sz="1900" dirty="0" smtClean="0"/>
              <a:t> </a:t>
            </a:r>
            <a:r>
              <a:rPr lang="hr-HR" sz="1900" dirty="0" err="1" smtClean="0"/>
              <a:t>neuen</a:t>
            </a:r>
            <a:r>
              <a:rPr lang="hr-HR" sz="1900" dirty="0" smtClean="0"/>
              <a:t>                                      </a:t>
            </a:r>
            <a:r>
              <a:rPr lang="hr-HR" sz="1900" dirty="0" err="1" smtClean="0"/>
              <a:t>Wortschatz</a:t>
            </a:r>
            <a:r>
              <a:rPr lang="hr-HR" sz="1900" dirty="0" smtClean="0"/>
              <a:t> </a:t>
            </a:r>
            <a:r>
              <a:rPr lang="hr-HR" sz="1900" dirty="0" err="1" smtClean="0"/>
              <a:t>in</a:t>
            </a:r>
            <a:r>
              <a:rPr lang="hr-HR" sz="1900" dirty="0" smtClean="0"/>
              <a:t> </a:t>
            </a:r>
            <a:r>
              <a:rPr lang="hr-HR" sz="1900" dirty="0" err="1" smtClean="0"/>
              <a:t>kommunikativen</a:t>
            </a:r>
            <a:r>
              <a:rPr lang="hr-HR" sz="1900" dirty="0" smtClean="0"/>
              <a:t>  </a:t>
            </a:r>
            <a:r>
              <a:rPr lang="hr-HR" sz="1900" dirty="0" err="1" smtClean="0"/>
              <a:t>Situationen</a:t>
            </a:r>
            <a:r>
              <a:rPr lang="hr-HR" sz="1900" dirty="0" smtClean="0"/>
              <a:t>  </a:t>
            </a:r>
            <a:r>
              <a:rPr lang="hr-HR" sz="1900" dirty="0" err="1" smtClean="0"/>
              <a:t>richtig</a:t>
            </a:r>
            <a:r>
              <a:rPr lang="hr-HR" sz="1900" dirty="0" smtClean="0"/>
              <a:t> </a:t>
            </a:r>
            <a:r>
              <a:rPr lang="hr-HR" sz="1900" dirty="0" err="1" smtClean="0"/>
              <a:t>anwenden</a:t>
            </a:r>
            <a:r>
              <a:rPr lang="hr-HR" sz="1900" dirty="0" smtClean="0"/>
              <a:t>. </a:t>
            </a:r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r>
              <a:rPr lang="hr-HR" sz="1900" dirty="0" smtClean="0"/>
              <a:t>       </a:t>
            </a:r>
            <a:r>
              <a:rPr lang="hr-HR" sz="1900" dirty="0" err="1" smtClean="0"/>
              <a:t>Kannst</a:t>
            </a:r>
            <a:r>
              <a:rPr lang="hr-HR" sz="1900" dirty="0" smtClean="0"/>
              <a:t> </a:t>
            </a:r>
            <a:r>
              <a:rPr lang="hr-HR" sz="1900" dirty="0" err="1" smtClean="0"/>
              <a:t>du</a:t>
            </a:r>
            <a:r>
              <a:rPr lang="hr-HR" sz="1900" dirty="0" smtClean="0"/>
              <a:t> mir </a:t>
            </a:r>
            <a:r>
              <a:rPr lang="hr-HR" sz="1900" dirty="0" err="1" smtClean="0"/>
              <a:t>bitte</a:t>
            </a:r>
            <a:r>
              <a:rPr lang="hr-HR" sz="1900" dirty="0" smtClean="0"/>
              <a:t> </a:t>
            </a:r>
            <a:r>
              <a:rPr lang="hr-HR" sz="1900" dirty="0" err="1" smtClean="0"/>
              <a:t>dein</a:t>
            </a:r>
            <a:r>
              <a:rPr lang="hr-HR" sz="1900" dirty="0" smtClean="0"/>
              <a:t> </a:t>
            </a:r>
            <a:r>
              <a:rPr lang="hr-HR" sz="1900" dirty="0" err="1" smtClean="0"/>
              <a:t>Fahrrad</a:t>
            </a:r>
            <a:r>
              <a:rPr lang="hr-HR" sz="1900" dirty="0" smtClean="0"/>
              <a:t> </a:t>
            </a:r>
            <a:r>
              <a:rPr lang="hr-HR" sz="1900" dirty="0" err="1" smtClean="0"/>
              <a:t>leihen</a:t>
            </a:r>
            <a:r>
              <a:rPr lang="hr-HR" sz="1900" dirty="0" smtClean="0"/>
              <a:t>?             </a:t>
            </a:r>
            <a:r>
              <a:rPr lang="hr-HR" sz="1900" dirty="0" err="1" smtClean="0"/>
              <a:t>Tut</a:t>
            </a:r>
            <a:r>
              <a:rPr lang="hr-HR" sz="1900" dirty="0" smtClean="0"/>
              <a:t> mir </a:t>
            </a:r>
            <a:r>
              <a:rPr lang="hr-HR" sz="1900" dirty="0" err="1" smtClean="0"/>
              <a:t>leid</a:t>
            </a:r>
            <a:r>
              <a:rPr lang="hr-HR" sz="1900" dirty="0" smtClean="0"/>
              <a:t>, </a:t>
            </a:r>
            <a:r>
              <a:rPr lang="hr-HR" sz="1900" dirty="0" err="1" smtClean="0"/>
              <a:t>ich</a:t>
            </a:r>
            <a:r>
              <a:rPr lang="hr-HR" sz="1900" dirty="0" smtClean="0"/>
              <a:t> </a:t>
            </a:r>
            <a:r>
              <a:rPr lang="hr-HR" sz="1900" dirty="0" err="1" smtClean="0"/>
              <a:t>muss</a:t>
            </a:r>
            <a:r>
              <a:rPr lang="hr-HR" sz="1900" dirty="0" smtClean="0"/>
              <a:t>…  </a:t>
            </a:r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r>
              <a:rPr lang="hr-HR" sz="1900" dirty="0" err="1" smtClean="0"/>
              <a:t>Feinziele</a:t>
            </a:r>
            <a:r>
              <a:rPr lang="hr-HR" sz="1900" dirty="0" smtClean="0"/>
              <a:t>: </a:t>
            </a:r>
          </a:p>
          <a:p>
            <a:pPr>
              <a:buNone/>
            </a:pPr>
            <a:r>
              <a:rPr lang="hr-HR" sz="1900" dirty="0" smtClean="0"/>
              <a:t>		</a:t>
            </a:r>
            <a:r>
              <a:rPr lang="hr-HR" sz="1900" dirty="0" err="1" smtClean="0"/>
              <a:t>Die</a:t>
            </a:r>
            <a:r>
              <a:rPr lang="hr-HR" sz="1900" dirty="0" smtClean="0"/>
              <a:t> </a:t>
            </a:r>
            <a:r>
              <a:rPr lang="hr-HR" sz="1900" dirty="0" err="1" smtClean="0"/>
              <a:t>Schüler</a:t>
            </a:r>
            <a:r>
              <a:rPr lang="hr-HR" sz="1900" dirty="0" smtClean="0"/>
              <a:t> </a:t>
            </a:r>
            <a:r>
              <a:rPr lang="hr-HR" sz="1900" dirty="0" err="1" smtClean="0"/>
              <a:t>können</a:t>
            </a:r>
            <a:r>
              <a:rPr lang="hr-HR" sz="1900" dirty="0" smtClean="0"/>
              <a:t> </a:t>
            </a:r>
            <a:r>
              <a:rPr lang="hr-HR" sz="1900" dirty="0" err="1" smtClean="0"/>
              <a:t>die</a:t>
            </a:r>
            <a:r>
              <a:rPr lang="hr-HR" sz="1900" dirty="0" smtClean="0"/>
              <a:t> </a:t>
            </a:r>
            <a:r>
              <a:rPr lang="hr-HR" sz="1900" dirty="0" err="1" smtClean="0"/>
              <a:t>Modalverben</a:t>
            </a:r>
            <a:r>
              <a:rPr lang="hr-HR" sz="1900" dirty="0" smtClean="0"/>
              <a:t> </a:t>
            </a:r>
            <a:r>
              <a:rPr lang="hr-HR" sz="1900" dirty="0" err="1" smtClean="0"/>
              <a:t>konjugieren</a:t>
            </a:r>
            <a:r>
              <a:rPr lang="hr-HR" sz="1900" dirty="0" smtClean="0"/>
              <a:t>.</a:t>
            </a:r>
          </a:p>
          <a:p>
            <a:pPr>
              <a:buNone/>
            </a:pPr>
            <a:r>
              <a:rPr lang="hr-HR" sz="1900" dirty="0" smtClean="0"/>
              <a:t>       	</a:t>
            </a:r>
            <a:r>
              <a:rPr lang="hr-HR" sz="1900" dirty="0" err="1" smtClean="0"/>
              <a:t>Die</a:t>
            </a:r>
            <a:r>
              <a:rPr lang="hr-HR" sz="1900" dirty="0" smtClean="0"/>
              <a:t> </a:t>
            </a:r>
            <a:r>
              <a:rPr lang="hr-HR" sz="1900" dirty="0" err="1" smtClean="0"/>
              <a:t>Schüler</a:t>
            </a:r>
            <a:r>
              <a:rPr lang="hr-HR" sz="1900" dirty="0" smtClean="0"/>
              <a:t> </a:t>
            </a:r>
            <a:r>
              <a:rPr lang="hr-HR" sz="1900" dirty="0" err="1" smtClean="0"/>
              <a:t>kennen</a:t>
            </a:r>
            <a:r>
              <a:rPr lang="hr-HR" sz="1900" dirty="0" smtClean="0"/>
              <a:t> </a:t>
            </a:r>
            <a:r>
              <a:rPr lang="hr-HR" sz="1900" dirty="0" err="1" smtClean="0"/>
              <a:t>die</a:t>
            </a:r>
            <a:r>
              <a:rPr lang="hr-HR" sz="1900" dirty="0" smtClean="0"/>
              <a:t> </a:t>
            </a:r>
            <a:r>
              <a:rPr lang="hr-HR" sz="1900" dirty="0" err="1" smtClean="0"/>
              <a:t>Wortfolge</a:t>
            </a:r>
            <a:r>
              <a:rPr lang="hr-HR" sz="1900" dirty="0" smtClean="0"/>
              <a:t> </a:t>
            </a:r>
            <a:r>
              <a:rPr lang="hr-HR" sz="1900" dirty="0" err="1" smtClean="0"/>
              <a:t>des</a:t>
            </a:r>
            <a:r>
              <a:rPr lang="hr-HR" sz="1900" dirty="0" smtClean="0"/>
              <a:t> </a:t>
            </a:r>
            <a:r>
              <a:rPr lang="hr-HR" sz="1900" dirty="0" err="1" smtClean="0"/>
              <a:t>Satzes</a:t>
            </a:r>
            <a:r>
              <a:rPr lang="hr-HR" sz="1900" dirty="0" smtClean="0"/>
              <a:t> mit </a:t>
            </a:r>
            <a:r>
              <a:rPr lang="hr-HR" sz="1900" dirty="0" err="1" smtClean="0"/>
              <a:t>den</a:t>
            </a:r>
            <a:r>
              <a:rPr lang="hr-HR" sz="1900" dirty="0" smtClean="0"/>
              <a:t> </a:t>
            </a:r>
            <a:r>
              <a:rPr lang="hr-HR" sz="1900" dirty="0" err="1" smtClean="0"/>
              <a:t>Modalverben</a:t>
            </a:r>
            <a:r>
              <a:rPr lang="hr-HR" sz="1900" dirty="0" smtClean="0"/>
              <a:t>. </a:t>
            </a:r>
          </a:p>
          <a:p>
            <a:pPr>
              <a:buNone/>
            </a:pPr>
            <a:r>
              <a:rPr lang="hr-HR" sz="1900" dirty="0" smtClean="0"/>
              <a:t>       	</a:t>
            </a:r>
            <a:r>
              <a:rPr lang="hr-HR" sz="1900" dirty="0" err="1" smtClean="0"/>
              <a:t>Die</a:t>
            </a:r>
            <a:r>
              <a:rPr lang="hr-HR" sz="1900" dirty="0" smtClean="0"/>
              <a:t> </a:t>
            </a:r>
            <a:r>
              <a:rPr lang="hr-HR" sz="1900" dirty="0" err="1" smtClean="0"/>
              <a:t>Schüler</a:t>
            </a:r>
            <a:r>
              <a:rPr lang="hr-HR" sz="1900" dirty="0" smtClean="0"/>
              <a:t> </a:t>
            </a:r>
            <a:r>
              <a:rPr lang="hr-HR" sz="1900" dirty="0" err="1" smtClean="0"/>
              <a:t>können</a:t>
            </a:r>
            <a:r>
              <a:rPr lang="hr-HR" sz="1900" dirty="0" smtClean="0"/>
              <a:t> </a:t>
            </a:r>
            <a:r>
              <a:rPr lang="hr-HR" sz="1900" dirty="0" err="1" smtClean="0"/>
              <a:t>den</a:t>
            </a:r>
            <a:r>
              <a:rPr lang="hr-HR" sz="1900" dirty="0" smtClean="0"/>
              <a:t> </a:t>
            </a:r>
            <a:r>
              <a:rPr lang="hr-HR" sz="1900" dirty="0" err="1" smtClean="0"/>
              <a:t>neuen</a:t>
            </a:r>
            <a:r>
              <a:rPr lang="hr-HR" sz="1900" dirty="0" smtClean="0"/>
              <a:t> </a:t>
            </a:r>
            <a:r>
              <a:rPr lang="hr-HR" sz="1900" dirty="0" err="1" smtClean="0"/>
              <a:t>Wortschatz</a:t>
            </a:r>
            <a:r>
              <a:rPr lang="hr-HR" sz="1900" dirty="0" smtClean="0"/>
              <a:t> </a:t>
            </a:r>
            <a:r>
              <a:rPr lang="hr-HR" sz="1900" dirty="0" err="1" smtClean="0"/>
              <a:t>in</a:t>
            </a:r>
            <a:r>
              <a:rPr lang="hr-HR" sz="1900" dirty="0" smtClean="0"/>
              <a:t> </a:t>
            </a:r>
            <a:r>
              <a:rPr lang="hr-HR" sz="1900" dirty="0" err="1" smtClean="0"/>
              <a:t>Kommunikativen</a:t>
            </a:r>
            <a:r>
              <a:rPr lang="hr-HR" sz="1900" dirty="0" smtClean="0"/>
              <a:t> 		</a:t>
            </a:r>
            <a:r>
              <a:rPr lang="hr-HR" sz="1900" dirty="0" err="1" smtClean="0"/>
              <a:t>Situationen</a:t>
            </a:r>
            <a:r>
              <a:rPr lang="hr-HR" sz="1900" dirty="0" smtClean="0"/>
              <a:t> </a:t>
            </a:r>
            <a:r>
              <a:rPr lang="hr-HR" sz="1900" dirty="0" err="1" smtClean="0"/>
              <a:t>verwenden</a:t>
            </a:r>
            <a:r>
              <a:rPr lang="hr-HR" sz="1900" dirty="0" smtClean="0"/>
              <a:t>. 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   </a:t>
            </a:r>
          </a:p>
          <a:p>
            <a:pPr>
              <a:buNone/>
            </a:pPr>
            <a:r>
              <a:rPr lang="hr-HR" sz="2000" dirty="0" smtClean="0"/>
              <a:t>                             </a:t>
            </a:r>
          </a:p>
          <a:p>
            <a:pPr>
              <a:buNone/>
            </a:pPr>
            <a:r>
              <a:rPr lang="hr-HR" sz="2000" dirty="0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 </a:t>
            </a:r>
            <a:r>
              <a:rPr lang="hr-HR" sz="1900" dirty="0" err="1" smtClean="0"/>
              <a:t>Üben</a:t>
            </a:r>
            <a:r>
              <a:rPr lang="hr-HR" sz="1900" dirty="0" smtClean="0"/>
              <a:t> </a:t>
            </a:r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r>
              <a:rPr lang="hr-HR" sz="1900" dirty="0" err="1" smtClean="0"/>
              <a:t>Die</a:t>
            </a:r>
            <a:r>
              <a:rPr lang="hr-HR" sz="1900" dirty="0" smtClean="0"/>
              <a:t> </a:t>
            </a:r>
            <a:r>
              <a:rPr lang="hr-HR" sz="1900" dirty="0" err="1" smtClean="0"/>
              <a:t>Lehrerin</a:t>
            </a:r>
            <a:r>
              <a:rPr lang="hr-HR" sz="1900" dirty="0" smtClean="0"/>
              <a:t> </a:t>
            </a:r>
            <a:r>
              <a:rPr lang="hr-HR" sz="1900" dirty="0" err="1" smtClean="0"/>
              <a:t>verteilt</a:t>
            </a:r>
            <a:r>
              <a:rPr lang="hr-HR" sz="1900" dirty="0" smtClean="0"/>
              <a:t> </a:t>
            </a:r>
            <a:r>
              <a:rPr lang="hr-HR" sz="1900" dirty="0" err="1" smtClean="0"/>
              <a:t>die</a:t>
            </a:r>
            <a:r>
              <a:rPr lang="hr-HR" sz="1900" dirty="0" smtClean="0"/>
              <a:t> </a:t>
            </a:r>
            <a:r>
              <a:rPr lang="hr-HR" sz="1900" dirty="0" err="1" smtClean="0"/>
              <a:t>Blätter</a:t>
            </a:r>
            <a:r>
              <a:rPr lang="hr-HR" sz="1900" dirty="0" smtClean="0"/>
              <a:t> mit </a:t>
            </a:r>
            <a:r>
              <a:rPr lang="hr-HR" sz="1900" dirty="0" err="1" smtClean="0"/>
              <a:t>Übungen</a:t>
            </a:r>
            <a:r>
              <a:rPr lang="hr-HR" sz="1900" dirty="0" smtClean="0"/>
              <a:t>. </a:t>
            </a:r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r>
              <a:rPr lang="hr-HR" sz="1900" dirty="0" smtClean="0"/>
              <a:t>1. </a:t>
            </a:r>
            <a:r>
              <a:rPr lang="hr-HR" sz="1900" dirty="0" err="1" smtClean="0"/>
              <a:t>Ergänze</a:t>
            </a:r>
            <a:r>
              <a:rPr lang="hr-HR" sz="1900" dirty="0" smtClean="0"/>
              <a:t>. </a:t>
            </a:r>
            <a:r>
              <a:rPr lang="hr-HR" sz="1900" dirty="0" err="1" smtClean="0"/>
              <a:t>Benutze</a:t>
            </a:r>
            <a:r>
              <a:rPr lang="hr-HR" sz="1900" dirty="0" smtClean="0"/>
              <a:t> </a:t>
            </a:r>
            <a:r>
              <a:rPr lang="hr-HR" sz="1900" dirty="0" err="1" smtClean="0"/>
              <a:t>können</a:t>
            </a:r>
            <a:r>
              <a:rPr lang="hr-HR" sz="1900" dirty="0" smtClean="0"/>
              <a:t>. </a:t>
            </a:r>
          </a:p>
          <a:p>
            <a:pPr>
              <a:buNone/>
            </a:pPr>
            <a:r>
              <a:rPr lang="hr-HR" sz="1900" dirty="0" smtClean="0"/>
              <a:t> </a:t>
            </a:r>
            <a:r>
              <a:rPr lang="hr-HR" sz="1900" dirty="0" err="1" smtClean="0"/>
              <a:t>ich</a:t>
            </a:r>
            <a:r>
              <a:rPr lang="hr-HR" sz="1900" dirty="0" smtClean="0"/>
              <a:t> ___________ </a:t>
            </a:r>
            <a:r>
              <a:rPr lang="hr-HR" sz="1900" dirty="0" err="1" smtClean="0"/>
              <a:t>singen</a:t>
            </a:r>
            <a:r>
              <a:rPr lang="hr-HR" sz="1900" dirty="0" smtClean="0"/>
              <a:t>                                  </a:t>
            </a:r>
            <a:r>
              <a:rPr lang="hr-HR" sz="1900" dirty="0" err="1" smtClean="0"/>
              <a:t>wir</a:t>
            </a:r>
            <a:r>
              <a:rPr lang="hr-HR" sz="1900" dirty="0" smtClean="0"/>
              <a:t> ___________ </a:t>
            </a:r>
            <a:r>
              <a:rPr lang="hr-HR" sz="1900" dirty="0" err="1" smtClean="0"/>
              <a:t>tanzen</a:t>
            </a:r>
            <a:endParaRPr lang="hr-HR" sz="1900" dirty="0" smtClean="0"/>
          </a:p>
          <a:p>
            <a:pPr>
              <a:buNone/>
            </a:pPr>
            <a:r>
              <a:rPr lang="hr-HR" sz="1900" dirty="0" smtClean="0"/>
              <a:t> </a:t>
            </a:r>
            <a:r>
              <a:rPr lang="hr-HR" sz="1900" dirty="0" err="1" smtClean="0"/>
              <a:t>du</a:t>
            </a:r>
            <a:r>
              <a:rPr lang="hr-HR" sz="1900" dirty="0" smtClean="0"/>
              <a:t> ___________ </a:t>
            </a:r>
            <a:r>
              <a:rPr lang="hr-HR" sz="1900" dirty="0" err="1" smtClean="0"/>
              <a:t>Gitarre</a:t>
            </a:r>
            <a:r>
              <a:rPr lang="hr-HR" sz="1900" dirty="0" smtClean="0"/>
              <a:t> </a:t>
            </a:r>
            <a:r>
              <a:rPr lang="hr-HR" sz="1900" dirty="0" err="1" smtClean="0"/>
              <a:t>spielen</a:t>
            </a:r>
            <a:r>
              <a:rPr lang="hr-HR" sz="1900" dirty="0" smtClean="0"/>
              <a:t>                    </a:t>
            </a:r>
            <a:r>
              <a:rPr lang="hr-HR" sz="1900" dirty="0" err="1" smtClean="0"/>
              <a:t>ihr</a:t>
            </a:r>
            <a:r>
              <a:rPr lang="hr-HR" sz="1900" dirty="0" smtClean="0"/>
              <a:t> ___________ </a:t>
            </a:r>
            <a:r>
              <a:rPr lang="hr-HR" sz="1900" dirty="0" err="1" smtClean="0"/>
              <a:t>Fußball</a:t>
            </a:r>
            <a:r>
              <a:rPr lang="hr-HR" sz="1900" dirty="0" smtClean="0"/>
              <a:t> </a:t>
            </a:r>
            <a:r>
              <a:rPr lang="hr-HR" sz="1900" dirty="0" err="1" smtClean="0"/>
              <a:t>spielen</a:t>
            </a:r>
            <a:endParaRPr lang="hr-HR" sz="1900" dirty="0" smtClean="0"/>
          </a:p>
          <a:p>
            <a:pPr>
              <a:buNone/>
            </a:pPr>
            <a:r>
              <a:rPr lang="hr-HR" sz="1900" dirty="0" smtClean="0"/>
              <a:t> er ____________ </a:t>
            </a:r>
            <a:r>
              <a:rPr lang="hr-HR" sz="1900" dirty="0" err="1" smtClean="0"/>
              <a:t>dir</a:t>
            </a:r>
            <a:r>
              <a:rPr lang="hr-HR" sz="1900" dirty="0" smtClean="0"/>
              <a:t> </a:t>
            </a:r>
            <a:r>
              <a:rPr lang="hr-HR" sz="1900" dirty="0" err="1" smtClean="0"/>
              <a:t>helfen</a:t>
            </a:r>
            <a:r>
              <a:rPr lang="hr-HR" sz="1900" dirty="0" smtClean="0"/>
              <a:t>                            </a:t>
            </a:r>
            <a:r>
              <a:rPr lang="hr-HR" sz="1900" dirty="0" err="1" smtClean="0"/>
              <a:t>sie</a:t>
            </a:r>
            <a:r>
              <a:rPr lang="hr-HR" sz="1900" dirty="0" smtClean="0"/>
              <a:t> ___________ </a:t>
            </a:r>
            <a:r>
              <a:rPr lang="hr-HR" sz="1900" dirty="0" err="1" smtClean="0"/>
              <a:t>Englisch</a:t>
            </a:r>
            <a:r>
              <a:rPr lang="hr-HR" sz="1900" dirty="0" smtClean="0"/>
              <a:t> </a:t>
            </a:r>
            <a:r>
              <a:rPr lang="hr-HR" sz="1900" dirty="0" err="1" smtClean="0"/>
              <a:t>sprechen</a:t>
            </a:r>
            <a:r>
              <a:rPr lang="hr-HR" sz="1900" dirty="0" smtClean="0"/>
              <a:t>         </a:t>
            </a:r>
          </a:p>
          <a:p>
            <a:pPr>
              <a:buNone/>
            </a:pPr>
            <a:r>
              <a:rPr lang="hr-HR" sz="1900" dirty="0" smtClean="0"/>
              <a:t> </a:t>
            </a:r>
            <a:r>
              <a:rPr lang="hr-HR" sz="1900" dirty="0" err="1" smtClean="0"/>
              <a:t>sie</a:t>
            </a:r>
            <a:r>
              <a:rPr lang="hr-HR" sz="1900" dirty="0" smtClean="0"/>
              <a:t> ___________ Rad </a:t>
            </a:r>
            <a:r>
              <a:rPr lang="hr-HR" sz="1900" dirty="0" err="1" smtClean="0"/>
              <a:t>fahren</a:t>
            </a:r>
            <a:r>
              <a:rPr lang="hr-HR" sz="1900" dirty="0" smtClean="0"/>
              <a:t>                           </a:t>
            </a:r>
            <a:r>
              <a:rPr lang="hr-HR" sz="1900" dirty="0" err="1" smtClean="0"/>
              <a:t>Sie</a:t>
            </a:r>
            <a:r>
              <a:rPr lang="hr-HR" sz="1900" dirty="0" smtClean="0"/>
              <a:t> ___________ </a:t>
            </a:r>
            <a:r>
              <a:rPr lang="hr-HR" sz="1900" dirty="0" err="1" smtClean="0"/>
              <a:t>schwimmen</a:t>
            </a:r>
            <a:r>
              <a:rPr lang="hr-HR" sz="1900" dirty="0" smtClean="0"/>
              <a:t>                             </a:t>
            </a:r>
          </a:p>
          <a:p>
            <a:pPr>
              <a:buNone/>
            </a:pPr>
            <a:r>
              <a:rPr lang="hr-HR" sz="1900" dirty="0" smtClean="0"/>
              <a:t> es ___________ </a:t>
            </a:r>
            <a:r>
              <a:rPr lang="hr-HR" sz="1900" dirty="0" err="1" smtClean="0"/>
              <a:t>segeln</a:t>
            </a:r>
            <a:r>
              <a:rPr lang="hr-HR" sz="1900" dirty="0" smtClean="0"/>
              <a:t>  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1900" dirty="0" smtClean="0"/>
              <a:t>2.	 </a:t>
            </a:r>
            <a:r>
              <a:rPr lang="hr-HR" sz="1900" dirty="0" err="1" smtClean="0"/>
              <a:t>Ergänze</a:t>
            </a:r>
            <a:r>
              <a:rPr lang="hr-HR" sz="1900" dirty="0" smtClean="0"/>
              <a:t>. </a:t>
            </a:r>
            <a:r>
              <a:rPr lang="hr-HR" sz="1900" dirty="0" err="1" smtClean="0"/>
              <a:t>Benutze</a:t>
            </a:r>
            <a:r>
              <a:rPr lang="hr-HR" sz="1900" dirty="0" smtClean="0"/>
              <a:t> </a:t>
            </a:r>
            <a:r>
              <a:rPr lang="hr-HR" sz="1900" dirty="0" err="1" smtClean="0"/>
              <a:t>müssen</a:t>
            </a:r>
            <a:r>
              <a:rPr lang="hr-HR" sz="1900" dirty="0" smtClean="0"/>
              <a:t>. </a:t>
            </a:r>
          </a:p>
          <a:p>
            <a:pPr>
              <a:buNone/>
            </a:pPr>
            <a:r>
              <a:rPr lang="hr-HR" sz="1900" dirty="0" smtClean="0"/>
              <a:t> </a:t>
            </a:r>
            <a:r>
              <a:rPr lang="hr-HR" sz="1900" dirty="0" err="1" smtClean="0"/>
              <a:t>ich</a:t>
            </a:r>
            <a:r>
              <a:rPr lang="hr-HR" sz="1900" dirty="0" smtClean="0"/>
              <a:t> ___________ </a:t>
            </a:r>
            <a:r>
              <a:rPr lang="hr-HR" sz="1900" dirty="0" err="1" smtClean="0"/>
              <a:t>lernen</a:t>
            </a:r>
            <a:r>
              <a:rPr lang="hr-HR" sz="1900" dirty="0" smtClean="0"/>
              <a:t>                                 </a:t>
            </a:r>
            <a:r>
              <a:rPr lang="hr-HR" sz="1900" dirty="0" err="1" smtClean="0"/>
              <a:t>wir</a:t>
            </a:r>
            <a:r>
              <a:rPr lang="hr-HR" sz="1900" dirty="0" smtClean="0"/>
              <a:t> ___________ </a:t>
            </a:r>
            <a:r>
              <a:rPr lang="hr-HR" sz="1900" dirty="0" err="1" smtClean="0"/>
              <a:t>Lektüre</a:t>
            </a:r>
            <a:r>
              <a:rPr lang="hr-HR" sz="1900" dirty="0" smtClean="0"/>
              <a:t> </a:t>
            </a:r>
            <a:r>
              <a:rPr lang="hr-HR" sz="1900" dirty="0" err="1" smtClean="0"/>
              <a:t>lesen</a:t>
            </a:r>
            <a:endParaRPr lang="hr-HR" sz="1900" dirty="0" smtClean="0"/>
          </a:p>
          <a:p>
            <a:pPr>
              <a:buNone/>
            </a:pPr>
            <a:r>
              <a:rPr lang="hr-HR" sz="1900" dirty="0" smtClean="0"/>
              <a:t> </a:t>
            </a:r>
            <a:r>
              <a:rPr lang="hr-HR" sz="1900" dirty="0" err="1" smtClean="0"/>
              <a:t>du</a:t>
            </a:r>
            <a:r>
              <a:rPr lang="hr-HR" sz="1900" dirty="0" smtClean="0"/>
              <a:t> ___________ </a:t>
            </a:r>
            <a:r>
              <a:rPr lang="hr-HR" sz="1900" dirty="0" err="1" smtClean="0"/>
              <a:t>deine</a:t>
            </a:r>
            <a:r>
              <a:rPr lang="hr-HR" sz="1900" dirty="0" smtClean="0"/>
              <a:t> Oma </a:t>
            </a:r>
            <a:r>
              <a:rPr lang="hr-HR" sz="1900" dirty="0" err="1" smtClean="0"/>
              <a:t>anrufen</a:t>
            </a:r>
            <a:r>
              <a:rPr lang="hr-HR" sz="1900" dirty="0" smtClean="0"/>
              <a:t>          </a:t>
            </a:r>
            <a:r>
              <a:rPr lang="hr-HR" sz="1900" dirty="0" err="1" smtClean="0"/>
              <a:t>ihr</a:t>
            </a:r>
            <a:r>
              <a:rPr lang="hr-HR" sz="1900" dirty="0" smtClean="0"/>
              <a:t> ___________ </a:t>
            </a:r>
            <a:r>
              <a:rPr lang="hr-HR" sz="1900" dirty="0" err="1" smtClean="0"/>
              <a:t>zu</a:t>
            </a:r>
            <a:r>
              <a:rPr lang="hr-HR" sz="1900" dirty="0" smtClean="0"/>
              <a:t>  Inge </a:t>
            </a:r>
            <a:r>
              <a:rPr lang="hr-HR" sz="1900" dirty="0" err="1" smtClean="0"/>
              <a:t>fahren</a:t>
            </a:r>
            <a:endParaRPr lang="hr-HR" sz="1900" dirty="0" smtClean="0"/>
          </a:p>
          <a:p>
            <a:pPr>
              <a:buNone/>
            </a:pPr>
            <a:r>
              <a:rPr lang="hr-HR" sz="1900" dirty="0" smtClean="0"/>
              <a:t> er ____________ </a:t>
            </a:r>
            <a:r>
              <a:rPr lang="hr-HR" sz="1900" dirty="0" err="1" smtClean="0"/>
              <a:t>den</a:t>
            </a:r>
            <a:r>
              <a:rPr lang="hr-HR" sz="1900" dirty="0" smtClean="0"/>
              <a:t> </a:t>
            </a:r>
            <a:r>
              <a:rPr lang="hr-HR" sz="1900" dirty="0" err="1" smtClean="0"/>
              <a:t>Rasen</a:t>
            </a:r>
            <a:r>
              <a:rPr lang="hr-HR" sz="1900" dirty="0" smtClean="0"/>
              <a:t> </a:t>
            </a:r>
            <a:r>
              <a:rPr lang="hr-HR" sz="1900" dirty="0" err="1" smtClean="0"/>
              <a:t>mähen</a:t>
            </a:r>
            <a:r>
              <a:rPr lang="hr-HR" sz="1900" dirty="0" smtClean="0"/>
              <a:t>           </a:t>
            </a:r>
            <a:r>
              <a:rPr lang="hr-HR" sz="1900" dirty="0" err="1" smtClean="0"/>
              <a:t>sie</a:t>
            </a:r>
            <a:r>
              <a:rPr lang="hr-HR" sz="1900" dirty="0" smtClean="0"/>
              <a:t> ___________ Opa </a:t>
            </a:r>
            <a:r>
              <a:rPr lang="hr-HR" sz="1900" dirty="0" err="1" smtClean="0"/>
              <a:t>besuchen</a:t>
            </a:r>
            <a:r>
              <a:rPr lang="hr-HR" sz="1900" dirty="0" smtClean="0"/>
              <a:t>      </a:t>
            </a:r>
          </a:p>
          <a:p>
            <a:pPr>
              <a:buNone/>
            </a:pPr>
            <a:r>
              <a:rPr lang="hr-HR" sz="1900" dirty="0" smtClean="0"/>
              <a:t> </a:t>
            </a:r>
            <a:r>
              <a:rPr lang="hr-HR" sz="1900" dirty="0" err="1" smtClean="0"/>
              <a:t>sie</a:t>
            </a:r>
            <a:r>
              <a:rPr lang="hr-HR" sz="1900" dirty="0" smtClean="0"/>
              <a:t> ___________ </a:t>
            </a:r>
            <a:r>
              <a:rPr lang="hr-HR" sz="1900" dirty="0" err="1" smtClean="0"/>
              <a:t>telefonieren</a:t>
            </a:r>
            <a:r>
              <a:rPr lang="hr-HR" sz="1900" dirty="0" smtClean="0"/>
              <a:t>                      </a:t>
            </a:r>
            <a:r>
              <a:rPr lang="hr-HR" sz="1900" dirty="0" err="1" smtClean="0"/>
              <a:t>Sie</a:t>
            </a:r>
            <a:r>
              <a:rPr lang="hr-HR" sz="1900" dirty="0" smtClean="0"/>
              <a:t> ___________ </a:t>
            </a:r>
            <a:r>
              <a:rPr lang="hr-HR" sz="1900" dirty="0" err="1" smtClean="0"/>
              <a:t>nach</a:t>
            </a:r>
            <a:r>
              <a:rPr lang="hr-HR" sz="1900" dirty="0" smtClean="0"/>
              <a:t> </a:t>
            </a:r>
            <a:r>
              <a:rPr lang="hr-HR" sz="1900" dirty="0" err="1" smtClean="0"/>
              <a:t>Wien</a:t>
            </a:r>
            <a:r>
              <a:rPr lang="hr-HR" sz="1900" dirty="0" smtClean="0"/>
              <a:t> </a:t>
            </a:r>
            <a:r>
              <a:rPr lang="hr-HR" sz="1900" dirty="0" err="1" smtClean="0"/>
              <a:t>fahren</a:t>
            </a:r>
            <a:r>
              <a:rPr lang="hr-HR" sz="1900" dirty="0" smtClean="0"/>
              <a:t>                            </a:t>
            </a:r>
          </a:p>
          <a:p>
            <a:pPr>
              <a:buNone/>
            </a:pPr>
            <a:r>
              <a:rPr lang="hr-HR" sz="1900" dirty="0" smtClean="0"/>
              <a:t> es ___________ </a:t>
            </a:r>
            <a:r>
              <a:rPr lang="hr-HR" sz="1900" dirty="0" err="1" smtClean="0"/>
              <a:t>gelten</a:t>
            </a:r>
            <a:r>
              <a:rPr lang="hr-HR" sz="1900" dirty="0" smtClean="0"/>
              <a:t>  </a:t>
            </a:r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r>
              <a:rPr lang="hr-HR" sz="1900" dirty="0" smtClean="0"/>
              <a:t>3. 	</a:t>
            </a:r>
            <a:r>
              <a:rPr lang="hr-HR" sz="1900" dirty="0" err="1" smtClean="0"/>
              <a:t>Danach</a:t>
            </a:r>
            <a:r>
              <a:rPr lang="hr-HR" sz="1900" dirty="0" smtClean="0"/>
              <a:t> </a:t>
            </a:r>
            <a:r>
              <a:rPr lang="hr-HR" sz="1900" dirty="0" err="1" smtClean="0"/>
              <a:t>folgt</a:t>
            </a:r>
            <a:r>
              <a:rPr lang="hr-HR" sz="1900" dirty="0" smtClean="0"/>
              <a:t> </a:t>
            </a:r>
            <a:r>
              <a:rPr lang="hr-HR" sz="1900" dirty="0" err="1" smtClean="0"/>
              <a:t>noch</a:t>
            </a:r>
            <a:r>
              <a:rPr lang="hr-HR" sz="1900" dirty="0" smtClean="0"/>
              <a:t> </a:t>
            </a:r>
            <a:r>
              <a:rPr lang="hr-HR" sz="1900" dirty="0" err="1" smtClean="0"/>
              <a:t>eine</a:t>
            </a:r>
            <a:r>
              <a:rPr lang="hr-HR" sz="1900" dirty="0" smtClean="0"/>
              <a:t> </a:t>
            </a:r>
            <a:r>
              <a:rPr lang="hr-HR" sz="1900" dirty="0" err="1" smtClean="0"/>
              <a:t>Übung</a:t>
            </a:r>
            <a:r>
              <a:rPr lang="hr-HR" sz="1900" dirty="0" smtClean="0"/>
              <a:t>. </a:t>
            </a:r>
            <a:r>
              <a:rPr lang="hr-HR" sz="1900" dirty="0" err="1" smtClean="0"/>
              <a:t>Jeder</a:t>
            </a:r>
            <a:r>
              <a:rPr lang="hr-HR" sz="1900" dirty="0" smtClean="0"/>
              <a:t> </a:t>
            </a:r>
            <a:r>
              <a:rPr lang="hr-HR" sz="1900" dirty="0" err="1" smtClean="0"/>
              <a:t>Schüler</a:t>
            </a:r>
            <a:r>
              <a:rPr lang="hr-HR" sz="1900" dirty="0" smtClean="0"/>
              <a:t> </a:t>
            </a:r>
            <a:r>
              <a:rPr lang="hr-HR" sz="1900" dirty="0" err="1" smtClean="0"/>
              <a:t>bekommt</a:t>
            </a:r>
            <a:r>
              <a:rPr lang="hr-HR" sz="1900" dirty="0" smtClean="0"/>
              <a:t> </a:t>
            </a:r>
            <a:r>
              <a:rPr lang="hr-HR" sz="1900" dirty="0" err="1" smtClean="0"/>
              <a:t>die</a:t>
            </a:r>
            <a:r>
              <a:rPr lang="hr-HR" sz="1900" dirty="0" smtClean="0"/>
              <a:t> </a:t>
            </a:r>
            <a:r>
              <a:rPr lang="hr-HR" sz="1900" dirty="0" err="1" smtClean="0"/>
              <a:t>Wörter</a:t>
            </a:r>
            <a:r>
              <a:rPr lang="hr-HR" sz="1900" dirty="0" smtClean="0"/>
              <a:t>, </a:t>
            </a:r>
            <a:r>
              <a:rPr lang="hr-HR" sz="1900" dirty="0" err="1" smtClean="0"/>
              <a:t>die</a:t>
            </a:r>
            <a:r>
              <a:rPr lang="hr-HR" sz="1900" dirty="0" smtClean="0"/>
              <a:t> </a:t>
            </a:r>
            <a:r>
              <a:rPr lang="hr-HR" sz="1900" dirty="0" err="1" smtClean="0"/>
              <a:t>einen</a:t>
            </a:r>
            <a:r>
              <a:rPr lang="hr-HR" sz="1900" dirty="0" smtClean="0"/>
              <a:t> </a:t>
            </a:r>
            <a:r>
              <a:rPr lang="hr-HR" sz="1900" dirty="0" err="1" smtClean="0"/>
              <a:t>Satz</a:t>
            </a:r>
            <a:r>
              <a:rPr lang="hr-HR" sz="1900" dirty="0" smtClean="0"/>
              <a:t> (</a:t>
            </a:r>
            <a:r>
              <a:rPr lang="hr-HR" sz="1900" dirty="0" err="1" smtClean="0"/>
              <a:t>Fragesatz</a:t>
            </a:r>
            <a:r>
              <a:rPr lang="hr-HR" sz="1900" dirty="0" smtClean="0"/>
              <a:t>, </a:t>
            </a:r>
            <a:r>
              <a:rPr lang="hr-HR" sz="1900" dirty="0" err="1" smtClean="0"/>
              <a:t>Aussagesatz</a:t>
            </a:r>
            <a:r>
              <a:rPr lang="hr-HR" sz="1900" dirty="0" smtClean="0"/>
              <a:t>) </a:t>
            </a:r>
            <a:r>
              <a:rPr lang="hr-HR" sz="1900" dirty="0" err="1" smtClean="0"/>
              <a:t>bilden</a:t>
            </a:r>
            <a:r>
              <a:rPr lang="hr-HR" sz="1900" dirty="0" smtClean="0"/>
              <a:t> </a:t>
            </a:r>
            <a:r>
              <a:rPr lang="hr-HR" sz="1900" dirty="0" err="1" smtClean="0"/>
              <a:t>sollen</a:t>
            </a:r>
            <a:r>
              <a:rPr lang="hr-HR" sz="1900" dirty="0" smtClean="0"/>
              <a:t>.</a:t>
            </a:r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r>
              <a:rPr lang="hr-HR" sz="1900" dirty="0" err="1" smtClean="0"/>
              <a:t>Bilde</a:t>
            </a:r>
            <a:r>
              <a:rPr lang="hr-HR" sz="1900" dirty="0" smtClean="0"/>
              <a:t> </a:t>
            </a:r>
            <a:r>
              <a:rPr lang="hr-HR" sz="1900" dirty="0" err="1" smtClean="0"/>
              <a:t>sätze</a:t>
            </a:r>
            <a:r>
              <a:rPr lang="hr-HR" sz="1900" dirty="0" smtClean="0"/>
              <a:t>.  </a:t>
            </a:r>
          </a:p>
          <a:p>
            <a:pPr marL="457200" indent="-457200">
              <a:buAutoNum type="arabicPeriod"/>
            </a:pPr>
            <a:r>
              <a:rPr lang="hr-HR" sz="1900" dirty="0" err="1" smtClean="0"/>
              <a:t>du</a:t>
            </a:r>
            <a:r>
              <a:rPr lang="hr-HR" sz="1900" dirty="0" smtClean="0"/>
              <a:t>/</a:t>
            </a:r>
            <a:r>
              <a:rPr lang="hr-HR" sz="1900" dirty="0" err="1" smtClean="0"/>
              <a:t>zu</a:t>
            </a:r>
            <a:r>
              <a:rPr lang="hr-HR" sz="1900" dirty="0" smtClean="0"/>
              <a:t> </a:t>
            </a:r>
            <a:r>
              <a:rPr lang="hr-HR" sz="1900" dirty="0" err="1" smtClean="0"/>
              <a:t>Hause</a:t>
            </a:r>
            <a:r>
              <a:rPr lang="hr-HR" sz="1900" dirty="0" smtClean="0"/>
              <a:t>/</a:t>
            </a:r>
            <a:r>
              <a:rPr lang="hr-HR" sz="1900" dirty="0" err="1" smtClean="0"/>
              <a:t>heute</a:t>
            </a:r>
            <a:r>
              <a:rPr lang="hr-HR" sz="1900" dirty="0" smtClean="0"/>
              <a:t> </a:t>
            </a:r>
            <a:r>
              <a:rPr lang="hr-HR" sz="1900" dirty="0" err="1" smtClean="0"/>
              <a:t>Nachmittag</a:t>
            </a:r>
            <a:r>
              <a:rPr lang="hr-HR" sz="1900" dirty="0" smtClean="0"/>
              <a:t>/</a:t>
            </a:r>
            <a:r>
              <a:rPr lang="hr-HR" sz="1900" dirty="0" err="1" smtClean="0"/>
              <a:t>müssen</a:t>
            </a:r>
            <a:r>
              <a:rPr lang="hr-HR" sz="1900" dirty="0" smtClean="0"/>
              <a:t>/</a:t>
            </a:r>
            <a:r>
              <a:rPr lang="hr-HR" sz="1900" dirty="0" err="1" smtClean="0"/>
              <a:t>bleiben</a:t>
            </a:r>
            <a:r>
              <a:rPr lang="hr-HR" sz="1900" dirty="0" smtClean="0"/>
              <a:t>/ ?</a:t>
            </a:r>
          </a:p>
          <a:p>
            <a:pPr marL="457200" indent="-457200">
              <a:buNone/>
            </a:pPr>
            <a:r>
              <a:rPr lang="hr-HR" sz="1900" dirty="0" smtClean="0"/>
              <a:t>  _____________________________________________________________</a:t>
            </a:r>
          </a:p>
          <a:p>
            <a:pPr marL="457200" indent="-457200">
              <a:buAutoNum type="arabicPeriod" startAt="2"/>
            </a:pPr>
            <a:r>
              <a:rPr lang="hr-HR" sz="1900" dirty="0" err="1" smtClean="0"/>
              <a:t>Anna</a:t>
            </a:r>
            <a:r>
              <a:rPr lang="hr-HR" sz="1900" dirty="0" smtClean="0"/>
              <a:t>/</a:t>
            </a:r>
            <a:r>
              <a:rPr lang="hr-HR" sz="1900" dirty="0" err="1" smtClean="0"/>
              <a:t>anrufen</a:t>
            </a:r>
            <a:r>
              <a:rPr lang="hr-HR" sz="1900" dirty="0" smtClean="0"/>
              <a:t>/</a:t>
            </a:r>
            <a:r>
              <a:rPr lang="hr-HR" sz="1900" dirty="0" err="1" smtClean="0"/>
              <a:t>Sie</a:t>
            </a:r>
            <a:r>
              <a:rPr lang="hr-HR" sz="1900" dirty="0" smtClean="0"/>
              <a:t>/</a:t>
            </a:r>
            <a:r>
              <a:rPr lang="hr-HR" sz="1900" dirty="0" err="1" smtClean="0"/>
              <a:t>müssen</a:t>
            </a:r>
            <a:endParaRPr lang="hr-HR" sz="1900" dirty="0" smtClean="0"/>
          </a:p>
          <a:p>
            <a:pPr marL="457200" indent="-457200">
              <a:buNone/>
            </a:pPr>
            <a:r>
              <a:rPr lang="hr-HR" sz="1900" dirty="0" smtClean="0"/>
              <a:t> ______________________________________________________________</a:t>
            </a:r>
          </a:p>
          <a:p>
            <a:pPr marL="457200" indent="-457200">
              <a:buAutoNum type="arabicPeriod" startAt="3"/>
            </a:pPr>
            <a:r>
              <a:rPr lang="hr-HR" sz="1900" dirty="0" err="1" smtClean="0"/>
              <a:t>Ich</a:t>
            </a:r>
            <a:r>
              <a:rPr lang="hr-HR" sz="1900" dirty="0" smtClean="0"/>
              <a:t> /</a:t>
            </a:r>
            <a:r>
              <a:rPr lang="hr-HR" sz="1900" dirty="0" err="1" smtClean="0"/>
              <a:t>dein</a:t>
            </a:r>
            <a:r>
              <a:rPr lang="hr-HR" sz="1900" dirty="0" smtClean="0"/>
              <a:t>/</a:t>
            </a:r>
            <a:r>
              <a:rPr lang="hr-HR" sz="1900" dirty="0" err="1" smtClean="0"/>
              <a:t>können</a:t>
            </a:r>
            <a:r>
              <a:rPr lang="hr-HR" sz="1900" dirty="0" smtClean="0"/>
              <a:t>/</a:t>
            </a:r>
            <a:r>
              <a:rPr lang="hr-HR" sz="1900" dirty="0" err="1" smtClean="0"/>
              <a:t>bitte</a:t>
            </a:r>
            <a:r>
              <a:rPr lang="hr-HR" sz="1900" dirty="0" smtClean="0"/>
              <a:t>/</a:t>
            </a:r>
            <a:r>
              <a:rPr lang="hr-HR" sz="1900" dirty="0" err="1" smtClean="0"/>
              <a:t>Handy</a:t>
            </a:r>
            <a:r>
              <a:rPr lang="hr-HR" sz="1900" dirty="0" smtClean="0"/>
              <a:t>/</a:t>
            </a:r>
            <a:r>
              <a:rPr lang="hr-HR" sz="1900" dirty="0" err="1" smtClean="0"/>
              <a:t>nehmen</a:t>
            </a:r>
            <a:r>
              <a:rPr lang="hr-HR" sz="1900" dirty="0" smtClean="0"/>
              <a:t>/ ?</a:t>
            </a:r>
          </a:p>
          <a:p>
            <a:pPr marL="457200" indent="-457200">
              <a:buNone/>
            </a:pPr>
            <a:r>
              <a:rPr lang="hr-HR" sz="1900" dirty="0" smtClean="0"/>
              <a:t>______________________________________________________________</a:t>
            </a:r>
          </a:p>
          <a:p>
            <a:pPr>
              <a:buNone/>
            </a:pPr>
            <a:endParaRPr lang="hr-HR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1900" dirty="0" smtClean="0"/>
              <a:t>4. </a:t>
            </a:r>
            <a:r>
              <a:rPr lang="hr-HR" sz="1900" dirty="0" err="1" smtClean="0"/>
              <a:t>Bilde</a:t>
            </a:r>
            <a:r>
              <a:rPr lang="hr-HR" sz="1900" dirty="0" smtClean="0"/>
              <a:t> </a:t>
            </a:r>
            <a:r>
              <a:rPr lang="hr-HR" sz="1900" dirty="0" err="1" smtClean="0"/>
              <a:t>Dialoge</a:t>
            </a:r>
            <a:r>
              <a:rPr lang="hr-HR" sz="1900" dirty="0" smtClean="0"/>
              <a:t> </a:t>
            </a:r>
            <a:r>
              <a:rPr lang="hr-HR" sz="1900" dirty="0" err="1" smtClean="0"/>
              <a:t>nach</a:t>
            </a:r>
            <a:r>
              <a:rPr lang="hr-HR" sz="1900" dirty="0" smtClean="0"/>
              <a:t> dem </a:t>
            </a:r>
            <a:r>
              <a:rPr lang="hr-HR" sz="1900" dirty="0" err="1" smtClean="0"/>
              <a:t>Muster</a:t>
            </a:r>
            <a:r>
              <a:rPr lang="hr-HR" sz="1900" dirty="0" smtClean="0"/>
              <a:t>. </a:t>
            </a:r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r>
              <a:rPr lang="hr-HR" sz="1900" dirty="0" smtClean="0"/>
              <a:t>        </a:t>
            </a:r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r>
              <a:rPr lang="hr-HR" sz="1900" dirty="0" smtClean="0"/>
              <a:t>20 </a:t>
            </a:r>
            <a:r>
              <a:rPr lang="hr-HR" sz="1900" dirty="0" err="1" smtClean="0"/>
              <a:t>Cent</a:t>
            </a:r>
            <a:r>
              <a:rPr lang="hr-HR" sz="1900" dirty="0" smtClean="0"/>
              <a:t> ● </a:t>
            </a:r>
            <a:r>
              <a:rPr lang="hr-HR" sz="1900" dirty="0" err="1" smtClean="0"/>
              <a:t>schnell</a:t>
            </a:r>
            <a:r>
              <a:rPr lang="hr-HR" sz="1900" dirty="0" smtClean="0"/>
              <a:t>  </a:t>
            </a:r>
            <a:r>
              <a:rPr lang="hr-HR" sz="1900" dirty="0" err="1" smtClean="0"/>
              <a:t>telefonieren</a:t>
            </a:r>
            <a:r>
              <a:rPr lang="hr-HR" sz="1900" dirty="0" smtClean="0"/>
              <a:t> </a:t>
            </a:r>
          </a:p>
          <a:p>
            <a:pPr>
              <a:buNone/>
            </a:pPr>
            <a:r>
              <a:rPr lang="hr-HR" sz="1900" dirty="0" err="1" smtClean="0"/>
              <a:t>das</a:t>
            </a:r>
            <a:r>
              <a:rPr lang="hr-HR" sz="1900" dirty="0" smtClean="0"/>
              <a:t> </a:t>
            </a:r>
            <a:r>
              <a:rPr lang="hr-HR" sz="1900" dirty="0" err="1" smtClean="0"/>
              <a:t>Handy</a:t>
            </a:r>
            <a:r>
              <a:rPr lang="hr-HR" sz="1900" dirty="0" smtClean="0"/>
              <a:t> ● </a:t>
            </a:r>
            <a:r>
              <a:rPr lang="hr-HR" sz="1900" dirty="0" err="1" smtClean="0"/>
              <a:t>eine</a:t>
            </a:r>
            <a:r>
              <a:rPr lang="hr-HR" sz="1900" dirty="0" smtClean="0"/>
              <a:t> SMS </a:t>
            </a:r>
            <a:r>
              <a:rPr lang="hr-HR" sz="1900" dirty="0" err="1" smtClean="0"/>
              <a:t>schicken</a:t>
            </a:r>
            <a:r>
              <a:rPr lang="hr-HR" sz="1900" dirty="0" smtClean="0"/>
              <a:t> </a:t>
            </a:r>
          </a:p>
          <a:p>
            <a:pPr>
              <a:buNone/>
            </a:pPr>
            <a:r>
              <a:rPr lang="hr-HR" sz="1900" dirty="0" err="1" smtClean="0"/>
              <a:t>das</a:t>
            </a:r>
            <a:r>
              <a:rPr lang="hr-HR" sz="1900" dirty="0" smtClean="0"/>
              <a:t>  </a:t>
            </a:r>
            <a:r>
              <a:rPr lang="hr-HR" sz="1900" dirty="0" err="1" smtClean="0"/>
              <a:t>Matheheft</a:t>
            </a:r>
            <a:r>
              <a:rPr lang="hr-HR" sz="1900" dirty="0" smtClean="0"/>
              <a:t> ● </a:t>
            </a:r>
            <a:r>
              <a:rPr lang="hr-HR" sz="1900" dirty="0" err="1" smtClean="0"/>
              <a:t>Übungen</a:t>
            </a:r>
            <a:r>
              <a:rPr lang="hr-HR" sz="1900" dirty="0" smtClean="0"/>
              <a:t> </a:t>
            </a:r>
            <a:r>
              <a:rPr lang="hr-HR" sz="1900" dirty="0" err="1" smtClean="0"/>
              <a:t>machen</a:t>
            </a:r>
            <a:r>
              <a:rPr lang="hr-HR" sz="1900" dirty="0" smtClean="0"/>
              <a:t> </a:t>
            </a:r>
          </a:p>
          <a:p>
            <a:pPr>
              <a:buNone/>
            </a:pPr>
            <a:r>
              <a:rPr lang="hr-HR" sz="1900" dirty="0" err="1" smtClean="0"/>
              <a:t>Das</a:t>
            </a:r>
            <a:r>
              <a:rPr lang="hr-HR" sz="1900" dirty="0" smtClean="0"/>
              <a:t> </a:t>
            </a:r>
            <a:r>
              <a:rPr lang="hr-HR" sz="1900" dirty="0" err="1" smtClean="0"/>
              <a:t>Handy</a:t>
            </a:r>
            <a:r>
              <a:rPr lang="hr-HR" sz="1900" dirty="0" smtClean="0"/>
              <a:t> ● </a:t>
            </a:r>
            <a:r>
              <a:rPr lang="hr-HR" sz="1900" dirty="0" err="1" smtClean="0"/>
              <a:t>Mutter</a:t>
            </a:r>
            <a:r>
              <a:rPr lang="hr-HR" sz="1900" dirty="0" smtClean="0"/>
              <a:t> </a:t>
            </a:r>
            <a:r>
              <a:rPr lang="hr-HR" sz="1900" dirty="0" err="1" smtClean="0"/>
              <a:t>anrufen</a:t>
            </a:r>
            <a:r>
              <a:rPr lang="hr-HR" sz="1900" dirty="0" smtClean="0"/>
              <a:t> </a:t>
            </a:r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r>
              <a:rPr lang="hr-HR" sz="1600" dirty="0" smtClean="0"/>
              <a:t>(Direkt </a:t>
            </a:r>
            <a:r>
              <a:rPr lang="hr-HR" sz="1600" dirty="0" err="1" smtClean="0"/>
              <a:t>neu</a:t>
            </a:r>
            <a:r>
              <a:rPr lang="hr-HR" sz="1600" dirty="0" smtClean="0"/>
              <a:t> 1, S. 38)</a:t>
            </a:r>
            <a:endParaRPr lang="hr-HR" sz="1600" dirty="0"/>
          </a:p>
        </p:txBody>
      </p:sp>
      <p:sp>
        <p:nvSpPr>
          <p:cNvPr id="4" name="Zaobljeni pravokutni oblačić 3"/>
          <p:cNvSpPr/>
          <p:nvPr/>
        </p:nvSpPr>
        <p:spPr>
          <a:xfrm>
            <a:off x="500034" y="1071546"/>
            <a:ext cx="3643338" cy="2214578"/>
          </a:xfrm>
          <a:prstGeom prst="wedgeRoundRectCallou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Markus</a:t>
            </a:r>
            <a:r>
              <a:rPr lang="hr-HR" dirty="0" smtClean="0"/>
              <a:t>, </a:t>
            </a:r>
            <a:r>
              <a:rPr lang="hr-HR" dirty="0" err="1" smtClean="0">
                <a:solidFill>
                  <a:srgbClr val="FF0000"/>
                </a:solidFill>
              </a:rPr>
              <a:t>kannst</a:t>
            </a:r>
            <a:r>
              <a:rPr lang="hr-HR" dirty="0" smtClean="0"/>
              <a:t> </a:t>
            </a:r>
            <a:r>
              <a:rPr lang="hr-HR" dirty="0" err="1" smtClean="0"/>
              <a:t>du</a:t>
            </a:r>
            <a:r>
              <a:rPr lang="hr-HR" dirty="0" smtClean="0"/>
              <a:t> mir </a:t>
            </a:r>
            <a:r>
              <a:rPr lang="hr-HR" dirty="0" err="1" smtClean="0"/>
              <a:t>bitte</a:t>
            </a:r>
            <a:r>
              <a:rPr lang="hr-HR" dirty="0" smtClean="0"/>
              <a:t> </a:t>
            </a:r>
            <a:r>
              <a:rPr lang="hr-HR" dirty="0" err="1" smtClean="0"/>
              <a:t>dein</a:t>
            </a:r>
            <a:r>
              <a:rPr lang="hr-HR" dirty="0" smtClean="0"/>
              <a:t> </a:t>
            </a:r>
            <a:r>
              <a:rPr lang="hr-HR" dirty="0" err="1" smtClean="0"/>
              <a:t>Fahrrad</a:t>
            </a:r>
            <a:r>
              <a:rPr lang="hr-HR" dirty="0" smtClean="0"/>
              <a:t> </a:t>
            </a:r>
            <a:r>
              <a:rPr lang="hr-HR" dirty="0" err="1" smtClean="0"/>
              <a:t>leihen</a:t>
            </a:r>
            <a:r>
              <a:rPr lang="hr-HR" dirty="0" smtClean="0"/>
              <a:t>?  </a:t>
            </a:r>
            <a:endParaRPr lang="hr-HR" dirty="0"/>
          </a:p>
        </p:txBody>
      </p:sp>
      <p:sp>
        <p:nvSpPr>
          <p:cNvPr id="5" name="Elipsasti oblačić 4"/>
          <p:cNvSpPr/>
          <p:nvPr/>
        </p:nvSpPr>
        <p:spPr>
          <a:xfrm>
            <a:off x="5072066" y="1928802"/>
            <a:ext cx="2714644" cy="2143140"/>
          </a:xfrm>
          <a:prstGeom prst="wedgeEllipseCallout">
            <a:avLst>
              <a:gd name="adj1" fmla="val 40432"/>
              <a:gd name="adj2" fmla="val 68921"/>
            </a:avLst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Tut</a:t>
            </a:r>
            <a:r>
              <a:rPr lang="hr-HR" dirty="0" smtClean="0"/>
              <a:t> mir </a:t>
            </a:r>
            <a:r>
              <a:rPr lang="hr-HR" dirty="0" err="1" smtClean="0"/>
              <a:t>leid</a:t>
            </a:r>
            <a:r>
              <a:rPr lang="hr-HR" dirty="0" smtClean="0"/>
              <a:t>, </a:t>
            </a:r>
            <a:r>
              <a:rPr lang="hr-HR" dirty="0" err="1" smtClean="0"/>
              <a:t>ich</a:t>
            </a:r>
            <a:r>
              <a:rPr lang="hr-HR" dirty="0" smtClean="0"/>
              <a:t> </a:t>
            </a:r>
            <a:r>
              <a:rPr lang="hr-HR" dirty="0" err="1" smtClean="0">
                <a:solidFill>
                  <a:srgbClr val="FF0000"/>
                </a:solidFill>
              </a:rPr>
              <a:t>muss</a:t>
            </a:r>
            <a:r>
              <a:rPr lang="hr-HR" dirty="0" smtClean="0"/>
              <a:t> </a:t>
            </a:r>
            <a:r>
              <a:rPr lang="hr-HR" dirty="0" err="1" smtClean="0"/>
              <a:t>schnell</a:t>
            </a:r>
            <a:r>
              <a:rPr lang="hr-HR" dirty="0" smtClean="0"/>
              <a:t> </a:t>
            </a:r>
            <a:r>
              <a:rPr lang="hr-HR" dirty="0" err="1" smtClean="0"/>
              <a:t>zu</a:t>
            </a:r>
            <a:r>
              <a:rPr lang="hr-HR" dirty="0" smtClean="0"/>
              <a:t> </a:t>
            </a:r>
            <a:r>
              <a:rPr lang="hr-HR" dirty="0" err="1" smtClean="0"/>
              <a:t>Franziska</a:t>
            </a:r>
            <a:r>
              <a:rPr lang="hr-HR" dirty="0" smtClean="0"/>
              <a:t> </a:t>
            </a:r>
            <a:r>
              <a:rPr lang="hr-HR" dirty="0" err="1" smtClean="0"/>
              <a:t>fahren</a:t>
            </a:r>
            <a:r>
              <a:rPr lang="hr-HR" dirty="0" smtClean="0"/>
              <a:t>. 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solidFill>
                  <a:srgbClr val="0070C0"/>
                </a:solidFill>
              </a:rPr>
              <a:t>4. </a:t>
            </a:r>
            <a:r>
              <a:rPr lang="hr-HR" sz="2000" dirty="0" err="1" smtClean="0">
                <a:solidFill>
                  <a:srgbClr val="0070C0"/>
                </a:solidFill>
              </a:rPr>
              <a:t>Evaluation</a:t>
            </a:r>
            <a:endParaRPr lang="hr-HR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● Mann </a:t>
            </a:r>
            <a:r>
              <a:rPr lang="hr-HR" sz="2000" dirty="0" err="1" smtClean="0"/>
              <a:t>kann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Unterrichtsstunde</a:t>
            </a:r>
            <a:r>
              <a:rPr lang="hr-HR" sz="2000" dirty="0" smtClean="0"/>
              <a:t> </a:t>
            </a:r>
            <a:r>
              <a:rPr lang="hr-HR" sz="2000" dirty="0" err="1" smtClean="0"/>
              <a:t>analysieren</a:t>
            </a:r>
            <a:r>
              <a:rPr lang="hr-HR" sz="2000" dirty="0" smtClean="0"/>
              <a:t>. </a:t>
            </a:r>
          </a:p>
          <a:p>
            <a:pPr>
              <a:buNone/>
            </a:pPr>
            <a:r>
              <a:rPr lang="hr-HR" sz="2000" dirty="0" smtClean="0"/>
              <a:t>●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Schüler</a:t>
            </a:r>
            <a:r>
              <a:rPr lang="hr-HR" sz="2000" dirty="0" smtClean="0"/>
              <a:t> </a:t>
            </a:r>
            <a:r>
              <a:rPr lang="hr-HR" sz="2000" dirty="0" err="1" smtClean="0"/>
              <a:t>können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Fragen</a:t>
            </a:r>
            <a:r>
              <a:rPr lang="hr-HR" sz="2000" dirty="0" smtClean="0"/>
              <a:t> </a:t>
            </a:r>
            <a:r>
              <a:rPr lang="hr-HR" sz="2000" dirty="0" err="1" smtClean="0"/>
              <a:t>stellen</a:t>
            </a:r>
            <a:r>
              <a:rPr lang="hr-HR" sz="2000" dirty="0" smtClean="0"/>
              <a:t>. </a:t>
            </a:r>
          </a:p>
          <a:p>
            <a:pPr>
              <a:buNone/>
            </a:pPr>
            <a:r>
              <a:rPr lang="hr-HR" sz="2000" dirty="0" smtClean="0"/>
              <a:t>●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Hausaufgabe</a:t>
            </a:r>
            <a:r>
              <a:rPr lang="hr-HR" sz="2000" dirty="0" smtClean="0"/>
              <a:t>  </a:t>
            </a:r>
            <a:r>
              <a:rPr lang="hr-HR" sz="2000" dirty="0" err="1" smtClean="0"/>
              <a:t>aufgeben</a:t>
            </a:r>
            <a:r>
              <a:rPr lang="hr-HR" sz="2000" dirty="0" smtClean="0"/>
              <a:t> </a:t>
            </a:r>
            <a:r>
              <a:rPr lang="hr-HR" sz="2000" dirty="0" err="1" smtClean="0"/>
              <a:t>und</a:t>
            </a:r>
            <a:r>
              <a:rPr lang="hr-HR" sz="2000" dirty="0" smtClean="0"/>
              <a:t> </a:t>
            </a:r>
            <a:r>
              <a:rPr lang="hr-HR" sz="2000" dirty="0" err="1" smtClean="0"/>
              <a:t>erklären</a:t>
            </a:r>
            <a:r>
              <a:rPr lang="hr-HR" sz="2000" dirty="0" smtClean="0"/>
              <a:t>, </a:t>
            </a:r>
            <a:r>
              <a:rPr lang="hr-HR" sz="2000" dirty="0" err="1" smtClean="0"/>
              <a:t>was</a:t>
            </a:r>
            <a:r>
              <a:rPr lang="hr-HR" sz="2000" dirty="0" smtClean="0"/>
              <a:t> </a:t>
            </a:r>
            <a:r>
              <a:rPr lang="hr-HR" sz="2000" dirty="0" err="1" smtClean="0"/>
              <a:t>zu</a:t>
            </a:r>
            <a:r>
              <a:rPr lang="hr-HR" sz="2000" dirty="0" smtClean="0"/>
              <a:t> </a:t>
            </a:r>
            <a:r>
              <a:rPr lang="hr-HR" sz="2000" dirty="0" err="1" smtClean="0"/>
              <a:t>machen</a:t>
            </a:r>
            <a:r>
              <a:rPr lang="hr-HR" sz="2000" dirty="0" smtClean="0"/>
              <a:t> </a:t>
            </a:r>
            <a:r>
              <a:rPr lang="hr-HR" sz="2000" dirty="0" err="1" smtClean="0"/>
              <a:t>ist</a:t>
            </a:r>
            <a:r>
              <a:rPr lang="hr-HR" sz="2000" dirty="0" smtClean="0"/>
              <a:t>. </a:t>
            </a:r>
          </a:p>
          <a:p>
            <a:pPr>
              <a:buNone/>
            </a:pPr>
            <a:r>
              <a:rPr lang="hr-HR" sz="2000" dirty="0" smtClean="0"/>
              <a:t>● </a:t>
            </a:r>
            <a:r>
              <a:rPr lang="hr-HR" sz="2000" dirty="0" err="1" smtClean="0"/>
              <a:t>Es</a:t>
            </a:r>
            <a:r>
              <a:rPr lang="hr-HR" sz="2000" dirty="0" smtClean="0"/>
              <a:t> </a:t>
            </a:r>
            <a:r>
              <a:rPr lang="hr-HR" sz="2000" dirty="0" err="1" smtClean="0"/>
              <a:t>ist</a:t>
            </a:r>
            <a:r>
              <a:rPr lang="hr-HR" sz="2000" dirty="0" smtClean="0"/>
              <a:t> </a:t>
            </a:r>
            <a:r>
              <a:rPr lang="hr-HR" sz="2000" dirty="0" err="1" smtClean="0"/>
              <a:t>wichtig</a:t>
            </a:r>
            <a:r>
              <a:rPr lang="hr-HR" sz="2000" dirty="0" smtClean="0"/>
              <a:t>, </a:t>
            </a:r>
            <a:r>
              <a:rPr lang="hr-HR" sz="2000" dirty="0" err="1" smtClean="0"/>
              <a:t>ein</a:t>
            </a:r>
            <a:r>
              <a:rPr lang="hr-HR" sz="2000" dirty="0" smtClean="0"/>
              <a:t> </a:t>
            </a:r>
            <a:r>
              <a:rPr lang="hr-HR" sz="2000" dirty="0" err="1" smtClean="0"/>
              <a:t>Feedback</a:t>
            </a:r>
            <a:r>
              <a:rPr lang="hr-HR" sz="2000" dirty="0" smtClean="0"/>
              <a:t> </a:t>
            </a:r>
            <a:r>
              <a:rPr lang="hr-HR" sz="2000" dirty="0" err="1" smtClean="0"/>
              <a:t>zu</a:t>
            </a:r>
            <a:r>
              <a:rPr lang="hr-HR" sz="2000" dirty="0" smtClean="0"/>
              <a:t> </a:t>
            </a:r>
            <a:r>
              <a:rPr lang="hr-HR" sz="2000" dirty="0" err="1" smtClean="0"/>
              <a:t>bekommen</a:t>
            </a:r>
            <a:r>
              <a:rPr lang="hr-HR" sz="2000" dirty="0" smtClean="0"/>
              <a:t>. </a:t>
            </a:r>
          </a:p>
          <a:p>
            <a:pPr>
              <a:buNone/>
            </a:pPr>
            <a:r>
              <a:rPr lang="hr-HR" sz="2000" dirty="0" smtClean="0"/>
              <a:t>● Mann </a:t>
            </a:r>
            <a:r>
              <a:rPr lang="hr-HR" sz="2000" dirty="0" err="1" smtClean="0"/>
              <a:t>kann</a:t>
            </a:r>
            <a:r>
              <a:rPr lang="hr-HR" sz="2000" dirty="0" smtClean="0"/>
              <a:t> </a:t>
            </a:r>
            <a:r>
              <a:rPr lang="hr-HR" sz="2000" dirty="0" err="1" smtClean="0"/>
              <a:t>Noten</a:t>
            </a:r>
            <a:r>
              <a:rPr lang="hr-HR" sz="2000" dirty="0" smtClean="0"/>
              <a:t> </a:t>
            </a:r>
            <a:r>
              <a:rPr lang="hr-HR" sz="2000" dirty="0" err="1" smtClean="0"/>
              <a:t>geben</a:t>
            </a:r>
            <a:r>
              <a:rPr lang="hr-HR" sz="2000" dirty="0" smtClean="0"/>
              <a:t>. </a:t>
            </a:r>
            <a:endParaRPr lang="hr-HR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Exemplarischer</a:t>
            </a:r>
            <a:r>
              <a:rPr lang="hr-H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Materialanhang</a:t>
            </a:r>
            <a:endParaRPr lang="hr-H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hr-HR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000" dirty="0" smtClean="0"/>
              <a:t>1) </a:t>
            </a:r>
            <a:r>
              <a:rPr lang="hr-HR" sz="2000" dirty="0" err="1" smtClean="0"/>
              <a:t>Musik</a:t>
            </a:r>
            <a:r>
              <a:rPr lang="hr-HR" sz="2000" dirty="0" smtClean="0"/>
              <a:t>/</a:t>
            </a:r>
            <a:r>
              <a:rPr lang="hr-HR" sz="2000" dirty="0" err="1" smtClean="0"/>
              <a:t>Songtext</a:t>
            </a:r>
            <a:r>
              <a:rPr lang="hr-HR" sz="2000" dirty="0" smtClean="0"/>
              <a:t> -  </a:t>
            </a:r>
            <a:r>
              <a:rPr lang="hr-HR" sz="2000" dirty="0" err="1" smtClean="0"/>
              <a:t>Komparation</a:t>
            </a:r>
            <a:r>
              <a:rPr lang="hr-HR" sz="2000" dirty="0" smtClean="0"/>
              <a:t>  der Adjektive</a:t>
            </a:r>
          </a:p>
          <a:p>
            <a:pPr>
              <a:buNone/>
            </a:pPr>
            <a:r>
              <a:rPr lang="hr-HR" sz="2000" dirty="0" smtClean="0">
                <a:hlinkClick r:id="rId2"/>
              </a:rPr>
              <a:t>https://www.youtube.com/watch?time_continue=29&amp;v=V5OWQmu6-YI</a:t>
            </a: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err="1" smtClean="0"/>
              <a:t>Es</a:t>
            </a:r>
            <a:r>
              <a:rPr lang="hr-HR" sz="2000" dirty="0" smtClean="0"/>
              <a:t> </a:t>
            </a:r>
            <a:r>
              <a:rPr lang="hr-HR" sz="2000" dirty="0" err="1" smtClean="0"/>
              <a:t>ist</a:t>
            </a:r>
            <a:r>
              <a:rPr lang="hr-HR" sz="2000" dirty="0" smtClean="0"/>
              <a:t>… </a:t>
            </a:r>
          </a:p>
          <a:p>
            <a:pPr>
              <a:buNone/>
            </a:pPr>
            <a:r>
              <a:rPr lang="hr-HR" sz="2000" dirty="0" smtClean="0"/>
              <a:t>- </a:t>
            </a:r>
            <a:r>
              <a:rPr lang="hr-HR" sz="2000" dirty="0" err="1" smtClean="0"/>
              <a:t>den</a:t>
            </a:r>
            <a:r>
              <a:rPr lang="hr-HR" sz="2000" dirty="0" smtClean="0"/>
              <a:t> </a:t>
            </a:r>
            <a:r>
              <a:rPr lang="hr-HR" sz="2000" dirty="0" err="1" smtClean="0"/>
              <a:t>Songtext</a:t>
            </a:r>
            <a:r>
              <a:rPr lang="hr-HR" sz="2000" dirty="0" smtClean="0"/>
              <a:t> </a:t>
            </a:r>
            <a:r>
              <a:rPr lang="hr-HR" sz="2000" dirty="0" err="1" smtClean="0"/>
              <a:t>vorlesen</a:t>
            </a:r>
            <a:r>
              <a:rPr lang="hr-HR" sz="2000" dirty="0" smtClean="0"/>
              <a:t> </a:t>
            </a:r>
            <a:r>
              <a:rPr lang="hr-HR" sz="2000" dirty="0" err="1" smtClean="0"/>
              <a:t>und</a:t>
            </a:r>
            <a:r>
              <a:rPr lang="hr-HR" sz="2000" dirty="0" smtClean="0"/>
              <a:t> </a:t>
            </a:r>
            <a:r>
              <a:rPr lang="hr-HR" sz="2000" dirty="0" err="1" smtClean="0"/>
              <a:t>Komparativformen</a:t>
            </a:r>
            <a:r>
              <a:rPr lang="hr-HR" sz="2000" dirty="0" smtClean="0"/>
              <a:t> </a:t>
            </a:r>
            <a:r>
              <a:rPr lang="hr-HR" sz="2000" dirty="0" err="1" smtClean="0"/>
              <a:t>markieren</a:t>
            </a:r>
            <a:r>
              <a:rPr lang="hr-HR" sz="2000" dirty="0" smtClean="0"/>
              <a:t>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1900" dirty="0" smtClean="0"/>
              <a:t>	</a:t>
            </a:r>
            <a:r>
              <a:rPr lang="hr-HR" sz="1900" dirty="0" err="1" smtClean="0"/>
              <a:t>Und</a:t>
            </a:r>
            <a:r>
              <a:rPr lang="hr-HR" sz="1900" dirty="0" smtClean="0"/>
              <a:t> es </a:t>
            </a:r>
            <a:r>
              <a:rPr lang="hr-HR" sz="1900" dirty="0" err="1" smtClean="0"/>
              <a:t>ist</a:t>
            </a:r>
            <a:r>
              <a:rPr lang="hr-HR" sz="1900" dirty="0" smtClean="0"/>
              <a:t> </a:t>
            </a:r>
            <a:r>
              <a:rPr lang="hr-HR" sz="1900" dirty="0" err="1" smtClean="0">
                <a:solidFill>
                  <a:srgbClr val="FF0000"/>
                </a:solidFill>
              </a:rPr>
              <a:t>größer</a:t>
            </a:r>
            <a:r>
              <a:rPr lang="hr-HR" sz="1900" dirty="0" smtClean="0"/>
              <a:t>, </a:t>
            </a:r>
            <a:r>
              <a:rPr lang="hr-HR" sz="1900" dirty="0" err="1" smtClean="0"/>
              <a:t>es</a:t>
            </a:r>
            <a:r>
              <a:rPr lang="hr-HR" sz="1900" dirty="0" smtClean="0"/>
              <a:t> </a:t>
            </a:r>
            <a:r>
              <a:rPr lang="hr-HR" sz="1900" dirty="0" err="1" smtClean="0"/>
              <a:t>ist</a:t>
            </a:r>
            <a:r>
              <a:rPr lang="hr-HR" sz="1900" dirty="0" smtClean="0"/>
              <a:t> </a:t>
            </a:r>
            <a:r>
              <a:rPr lang="hr-HR" sz="1900" dirty="0" err="1" smtClean="0">
                <a:solidFill>
                  <a:srgbClr val="FF0000"/>
                </a:solidFill>
              </a:rPr>
              <a:t>lauter</a:t>
            </a:r>
            <a:r>
              <a:rPr lang="hr-HR" sz="1900" dirty="0" smtClean="0"/>
              <a:t>, </a:t>
            </a:r>
            <a:r>
              <a:rPr lang="hr-HR" sz="1900" dirty="0" err="1" smtClean="0"/>
              <a:t>es</a:t>
            </a:r>
            <a:r>
              <a:rPr lang="hr-HR" sz="1900" dirty="0" smtClean="0"/>
              <a:t> </a:t>
            </a:r>
            <a:r>
              <a:rPr lang="hr-HR" sz="1900" dirty="0" err="1" smtClean="0"/>
              <a:t>ist</a:t>
            </a:r>
            <a:r>
              <a:rPr lang="hr-HR" sz="1900" dirty="0" smtClean="0"/>
              <a:t> </a:t>
            </a:r>
            <a:r>
              <a:rPr lang="hr-HR" sz="1900" dirty="0" err="1" smtClean="0">
                <a:solidFill>
                  <a:srgbClr val="FF0000"/>
                </a:solidFill>
              </a:rPr>
              <a:t>stärker</a:t>
            </a:r>
            <a:r>
              <a:rPr lang="hr-HR" sz="1900" dirty="0" smtClean="0"/>
              <a:t>, </a:t>
            </a:r>
            <a:r>
              <a:rPr lang="hr-HR" sz="1900" dirty="0" err="1" smtClean="0"/>
              <a:t>es</a:t>
            </a:r>
            <a:r>
              <a:rPr lang="hr-HR" sz="1900" dirty="0" smtClean="0"/>
              <a:t> </a:t>
            </a:r>
            <a:r>
              <a:rPr lang="hr-HR" sz="1900" dirty="0" err="1" smtClean="0"/>
              <a:t>ist</a:t>
            </a:r>
            <a:r>
              <a:rPr lang="hr-HR" sz="1900" dirty="0" smtClean="0"/>
              <a:t> </a:t>
            </a:r>
            <a:r>
              <a:rPr lang="hr-HR" sz="1900" dirty="0" err="1" smtClean="0"/>
              <a:t>für</a:t>
            </a:r>
            <a:r>
              <a:rPr lang="hr-HR" sz="1900" dirty="0" smtClean="0"/>
              <a:t> </a:t>
            </a:r>
            <a:r>
              <a:rPr lang="hr-HR" sz="1900" dirty="0" err="1" smtClean="0"/>
              <a:t>dich</a:t>
            </a:r>
            <a:r>
              <a:rPr lang="hr-HR" sz="1900" dirty="0" smtClean="0"/>
              <a:t> da</a:t>
            </a:r>
          </a:p>
          <a:p>
            <a:pPr>
              <a:buNone/>
            </a:pPr>
            <a:r>
              <a:rPr lang="hr-HR" sz="1900" dirty="0" smtClean="0"/>
              <a:t>	</a:t>
            </a:r>
            <a:r>
              <a:rPr lang="hr-HR" sz="1900" dirty="0" err="1" smtClean="0"/>
              <a:t>Es</a:t>
            </a:r>
            <a:r>
              <a:rPr lang="hr-HR" sz="1900" dirty="0" smtClean="0"/>
              <a:t> </a:t>
            </a:r>
            <a:r>
              <a:rPr lang="hr-HR" sz="1900" dirty="0" err="1" smtClean="0"/>
              <a:t>ist</a:t>
            </a:r>
            <a:r>
              <a:rPr lang="hr-HR" sz="1900" dirty="0" smtClean="0"/>
              <a:t> </a:t>
            </a:r>
            <a:r>
              <a:rPr lang="hr-HR" sz="1900" dirty="0" err="1" smtClean="0">
                <a:solidFill>
                  <a:srgbClr val="FF0000"/>
                </a:solidFill>
              </a:rPr>
              <a:t>leichter</a:t>
            </a:r>
            <a:r>
              <a:rPr lang="hr-HR" sz="1900" dirty="0" smtClean="0"/>
              <a:t>, es </a:t>
            </a:r>
            <a:r>
              <a:rPr lang="hr-HR" sz="1900" dirty="0" err="1" smtClean="0"/>
              <a:t>ist</a:t>
            </a:r>
            <a:r>
              <a:rPr lang="hr-HR" sz="1900" dirty="0" smtClean="0"/>
              <a:t> </a:t>
            </a:r>
            <a:r>
              <a:rPr lang="hr-HR" sz="1900" dirty="0" err="1" smtClean="0"/>
              <a:t>kostbar</a:t>
            </a:r>
            <a:r>
              <a:rPr lang="hr-HR" sz="1900" dirty="0" smtClean="0"/>
              <a:t>, </a:t>
            </a:r>
            <a:r>
              <a:rPr lang="hr-HR" sz="1900" dirty="0" err="1" smtClean="0"/>
              <a:t>unsichtbar</a:t>
            </a:r>
            <a:r>
              <a:rPr lang="hr-HR" sz="1900" dirty="0" smtClean="0"/>
              <a:t>, </a:t>
            </a:r>
            <a:r>
              <a:rPr lang="hr-HR" sz="1900" dirty="0" err="1" smtClean="0"/>
              <a:t>nur</a:t>
            </a:r>
            <a:r>
              <a:rPr lang="hr-HR" sz="1900" dirty="0" smtClean="0"/>
              <a:t> </a:t>
            </a:r>
            <a:r>
              <a:rPr lang="hr-HR" sz="1900" dirty="0" err="1" smtClean="0"/>
              <a:t>für</a:t>
            </a:r>
            <a:r>
              <a:rPr lang="hr-HR" sz="1900" dirty="0" smtClean="0"/>
              <a:t> </a:t>
            </a:r>
            <a:r>
              <a:rPr lang="hr-HR" sz="1900" dirty="0" err="1" smtClean="0"/>
              <a:t>dich</a:t>
            </a:r>
            <a:r>
              <a:rPr lang="hr-HR" sz="1900" dirty="0" smtClean="0"/>
              <a:t> da</a:t>
            </a:r>
          </a:p>
          <a:p>
            <a:pPr>
              <a:buNone/>
            </a:pPr>
            <a:r>
              <a:rPr lang="hr-HR" sz="1900" dirty="0" smtClean="0"/>
              <a:t>	</a:t>
            </a:r>
            <a:r>
              <a:rPr lang="hr-HR" sz="1900" dirty="0" err="1" smtClean="0"/>
              <a:t>Es</a:t>
            </a:r>
            <a:r>
              <a:rPr lang="hr-HR" sz="1900" dirty="0" smtClean="0"/>
              <a:t> </a:t>
            </a:r>
            <a:r>
              <a:rPr lang="hr-HR" sz="1900" dirty="0" err="1" smtClean="0"/>
              <a:t>ist</a:t>
            </a:r>
            <a:r>
              <a:rPr lang="hr-HR" sz="1900" dirty="0" smtClean="0"/>
              <a:t> </a:t>
            </a:r>
            <a:r>
              <a:rPr lang="hr-HR" sz="1900" dirty="0" err="1" smtClean="0"/>
              <a:t>größer</a:t>
            </a:r>
            <a:r>
              <a:rPr lang="hr-HR" sz="1900" dirty="0" smtClean="0"/>
              <a:t>, es </a:t>
            </a:r>
            <a:r>
              <a:rPr lang="hr-HR" sz="1900" dirty="0" err="1" smtClean="0"/>
              <a:t>ist</a:t>
            </a:r>
            <a:r>
              <a:rPr lang="hr-HR" sz="1900" dirty="0" smtClean="0"/>
              <a:t> </a:t>
            </a:r>
            <a:r>
              <a:rPr lang="hr-HR" sz="1900" dirty="0" err="1" smtClean="0"/>
              <a:t>lauter</a:t>
            </a:r>
            <a:r>
              <a:rPr lang="hr-HR" sz="1900" dirty="0" smtClean="0"/>
              <a:t>, </a:t>
            </a:r>
            <a:r>
              <a:rPr lang="hr-HR" sz="1900" dirty="0" err="1" smtClean="0"/>
              <a:t>es</a:t>
            </a:r>
            <a:r>
              <a:rPr lang="hr-HR" sz="1900" dirty="0" smtClean="0"/>
              <a:t> </a:t>
            </a:r>
            <a:r>
              <a:rPr lang="hr-HR" sz="1900" dirty="0" err="1" smtClean="0"/>
              <a:t>ist</a:t>
            </a:r>
            <a:r>
              <a:rPr lang="hr-HR" sz="1900" dirty="0" smtClean="0"/>
              <a:t> </a:t>
            </a:r>
            <a:r>
              <a:rPr lang="hr-HR" sz="1900" dirty="0" err="1" smtClean="0">
                <a:solidFill>
                  <a:srgbClr val="FF0000"/>
                </a:solidFill>
              </a:rPr>
              <a:t>stärker</a:t>
            </a:r>
            <a:r>
              <a:rPr lang="hr-HR" sz="1900" dirty="0" smtClean="0">
                <a:solidFill>
                  <a:srgbClr val="FF0000"/>
                </a:solidFill>
              </a:rPr>
              <a:t> </a:t>
            </a:r>
            <a:r>
              <a:rPr lang="hr-HR" sz="1900" dirty="0" smtClean="0">
                <a:solidFill>
                  <a:srgbClr val="7030A0"/>
                </a:solidFill>
              </a:rPr>
              <a:t>als</a:t>
            </a:r>
            <a:r>
              <a:rPr lang="hr-HR" sz="1900" dirty="0" smtClean="0">
                <a:solidFill>
                  <a:srgbClr val="FF0000"/>
                </a:solidFill>
              </a:rPr>
              <a:t> </a:t>
            </a:r>
            <a:r>
              <a:rPr lang="hr-HR" sz="1900" dirty="0" err="1" smtClean="0"/>
              <a:t>alles</a:t>
            </a:r>
            <a:r>
              <a:rPr lang="hr-HR" sz="1900" dirty="0" smtClean="0"/>
              <a:t>, </a:t>
            </a:r>
            <a:r>
              <a:rPr lang="hr-HR" sz="1900" dirty="0" err="1" smtClean="0"/>
              <a:t>was</a:t>
            </a:r>
            <a:r>
              <a:rPr lang="hr-HR" sz="1900" dirty="0" smtClean="0"/>
              <a:t> </a:t>
            </a:r>
            <a:r>
              <a:rPr lang="hr-HR" sz="1900" dirty="0" err="1" smtClean="0"/>
              <a:t>du</a:t>
            </a:r>
            <a:r>
              <a:rPr lang="hr-HR" sz="1900" dirty="0" smtClean="0"/>
              <a:t> </a:t>
            </a:r>
            <a:r>
              <a:rPr lang="hr-HR" sz="1900" dirty="0" err="1" smtClean="0"/>
              <a:t>jemals</a:t>
            </a:r>
            <a:r>
              <a:rPr lang="hr-HR" sz="1900" dirty="0" smtClean="0"/>
              <a:t> </a:t>
            </a:r>
            <a:r>
              <a:rPr lang="hr-HR" sz="1900" dirty="0" err="1" smtClean="0"/>
              <a:t>gesehen</a:t>
            </a:r>
            <a:r>
              <a:rPr lang="hr-HR" sz="1900" dirty="0" smtClean="0"/>
              <a:t> </a:t>
            </a:r>
            <a:r>
              <a:rPr lang="hr-HR" sz="1900" dirty="0" err="1" smtClean="0"/>
              <a:t>hast</a:t>
            </a:r>
            <a:endParaRPr lang="hr-HR" sz="1900" dirty="0" smtClean="0"/>
          </a:p>
          <a:p>
            <a:pPr>
              <a:buNone/>
            </a:pPr>
            <a:endParaRPr lang="hr-HR" sz="1900" dirty="0" smtClean="0"/>
          </a:p>
          <a:p>
            <a:pPr>
              <a:buNone/>
            </a:pPr>
            <a:r>
              <a:rPr lang="hr-HR" sz="1600" dirty="0" smtClean="0"/>
              <a:t>(</a:t>
            </a:r>
            <a:r>
              <a:rPr lang="hr-HR" sz="1600" dirty="0" err="1" smtClean="0"/>
              <a:t>Nach</a:t>
            </a:r>
            <a:r>
              <a:rPr lang="hr-HR" sz="1600" dirty="0" smtClean="0"/>
              <a:t>: </a:t>
            </a:r>
            <a:r>
              <a:rPr lang="hr-HR" sz="1600" dirty="0" err="1" smtClean="0"/>
              <a:t>deutschmusikblog.de</a:t>
            </a:r>
            <a:r>
              <a:rPr lang="hr-HR" sz="1600" dirty="0" smtClean="0"/>
              <a:t>)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100" dirty="0" smtClean="0"/>
              <a:t>	2) </a:t>
            </a:r>
            <a:r>
              <a:rPr lang="hr-HR" sz="2100" dirty="0" err="1" smtClean="0"/>
              <a:t>Automatisierungsübungen</a:t>
            </a:r>
            <a:r>
              <a:rPr lang="hr-HR" sz="2100" dirty="0" smtClean="0"/>
              <a:t>  - </a:t>
            </a:r>
            <a:r>
              <a:rPr lang="hr-HR" sz="2100" dirty="0" err="1" smtClean="0"/>
              <a:t>Konjuktiv</a:t>
            </a:r>
            <a:r>
              <a:rPr lang="hr-HR" sz="2100" dirty="0" smtClean="0"/>
              <a:t> II </a:t>
            </a:r>
          </a:p>
          <a:p>
            <a:pPr>
              <a:buNone/>
            </a:pPr>
            <a:endParaRPr lang="hr-HR" sz="2100" dirty="0" smtClean="0"/>
          </a:p>
          <a:p>
            <a:pPr>
              <a:buNone/>
            </a:pPr>
            <a:r>
              <a:rPr lang="de-DE" sz="2100" dirty="0" smtClean="0"/>
              <a:t> </a:t>
            </a:r>
            <a:r>
              <a:rPr lang="hr-HR" sz="2100" dirty="0" smtClean="0"/>
              <a:t>	“</a:t>
            </a:r>
            <a:r>
              <a:rPr lang="de-DE" sz="2100" dirty="0" smtClean="0"/>
              <a:t>Ich würde gerne …(in Urlaub fahren). Und du?“ </a:t>
            </a:r>
            <a:endParaRPr lang="hr-HR" sz="2100" dirty="0" smtClean="0"/>
          </a:p>
          <a:p>
            <a:pPr>
              <a:buNone/>
            </a:pPr>
            <a:r>
              <a:rPr lang="de-DE" sz="2100" dirty="0" smtClean="0"/>
              <a:t> </a:t>
            </a:r>
            <a:r>
              <a:rPr lang="hr-HR" sz="2100" dirty="0" smtClean="0"/>
              <a:t>	“</a:t>
            </a:r>
            <a:r>
              <a:rPr lang="de-DE" sz="2100" dirty="0" smtClean="0"/>
              <a:t>Ich hätte gerne … (einen Kaffee)! Und du?“</a:t>
            </a:r>
            <a:endParaRPr lang="hr-HR" sz="2100" dirty="0" smtClean="0"/>
          </a:p>
          <a:p>
            <a:pPr>
              <a:buNone/>
            </a:pPr>
            <a:endParaRPr lang="hr-HR" sz="2100" dirty="0" smtClean="0"/>
          </a:p>
          <a:p>
            <a:pPr>
              <a:buNone/>
            </a:pPr>
            <a:r>
              <a:rPr lang="hr-HR" sz="2100" dirty="0" smtClean="0"/>
              <a:t>	3) </a:t>
            </a:r>
            <a:r>
              <a:rPr lang="hr-HR" sz="2100" dirty="0" err="1" smtClean="0"/>
              <a:t>Lernziel</a:t>
            </a:r>
            <a:r>
              <a:rPr lang="hr-HR" sz="2100" dirty="0" smtClean="0"/>
              <a:t>: </a:t>
            </a:r>
          </a:p>
          <a:p>
            <a:pPr>
              <a:buNone/>
            </a:pPr>
            <a:r>
              <a:rPr lang="hr-HR" sz="2100" dirty="0" smtClean="0"/>
              <a:t>	</a:t>
            </a:r>
            <a:r>
              <a:rPr lang="hr-HR" sz="2100" dirty="0" err="1" smtClean="0"/>
              <a:t>Die</a:t>
            </a:r>
            <a:r>
              <a:rPr lang="hr-HR" sz="2100" dirty="0" smtClean="0"/>
              <a:t> </a:t>
            </a:r>
            <a:r>
              <a:rPr lang="hr-HR" sz="2100" dirty="0" err="1" smtClean="0"/>
              <a:t>Lernenden</a:t>
            </a:r>
            <a:r>
              <a:rPr lang="hr-HR" sz="2100" dirty="0" smtClean="0"/>
              <a:t> </a:t>
            </a:r>
            <a:r>
              <a:rPr lang="hr-HR" sz="2100" dirty="0" err="1" smtClean="0"/>
              <a:t>erarbeiten</a:t>
            </a:r>
            <a:r>
              <a:rPr lang="hr-HR" sz="2100" dirty="0" smtClean="0"/>
              <a:t> </a:t>
            </a:r>
            <a:r>
              <a:rPr lang="hr-HR" sz="2100" dirty="0" err="1" smtClean="0"/>
              <a:t>sich</a:t>
            </a:r>
            <a:r>
              <a:rPr lang="hr-HR" sz="2100" dirty="0" smtClean="0"/>
              <a:t> </a:t>
            </a:r>
            <a:r>
              <a:rPr lang="hr-HR" sz="2100" dirty="0" err="1" smtClean="0"/>
              <a:t>sprachliche</a:t>
            </a:r>
            <a:r>
              <a:rPr lang="hr-HR" sz="2100" dirty="0" smtClean="0"/>
              <a:t> </a:t>
            </a:r>
            <a:r>
              <a:rPr lang="hr-HR" sz="2100" dirty="0" err="1" smtClean="0"/>
              <a:t>Mittel</a:t>
            </a:r>
            <a:r>
              <a:rPr lang="hr-HR" sz="2100" dirty="0" smtClean="0"/>
              <a:t>, </a:t>
            </a:r>
            <a:r>
              <a:rPr lang="hr-HR" sz="2100" dirty="0" err="1" smtClean="0"/>
              <a:t>Formen</a:t>
            </a:r>
            <a:r>
              <a:rPr lang="hr-HR" sz="2100" dirty="0" smtClean="0"/>
              <a:t> </a:t>
            </a:r>
            <a:r>
              <a:rPr lang="hr-HR" sz="2100" dirty="0" err="1" smtClean="0"/>
              <a:t>und</a:t>
            </a:r>
            <a:r>
              <a:rPr lang="hr-HR" sz="2100" dirty="0" smtClean="0"/>
              <a:t> </a:t>
            </a:r>
            <a:r>
              <a:rPr lang="hr-HR" sz="2100" dirty="0" err="1" smtClean="0"/>
              <a:t>ihre</a:t>
            </a:r>
            <a:r>
              <a:rPr lang="hr-HR" sz="2100" dirty="0" smtClean="0"/>
              <a:t> </a:t>
            </a:r>
            <a:r>
              <a:rPr lang="hr-HR" sz="2100" dirty="0" err="1" smtClean="0"/>
              <a:t>Funktionen</a:t>
            </a:r>
            <a:r>
              <a:rPr lang="hr-HR" sz="2100" dirty="0" smtClean="0"/>
              <a:t>.  </a:t>
            </a:r>
          </a:p>
          <a:p>
            <a:pPr>
              <a:buNone/>
            </a:pPr>
            <a:r>
              <a:rPr lang="hr-HR" sz="2100" dirty="0" smtClean="0">
                <a:sym typeface="Wingdings" pitchFamily="2" charset="2"/>
              </a:rPr>
              <a:t>	 </a:t>
            </a:r>
            <a:r>
              <a:rPr lang="hr-HR" sz="2100" dirty="0" err="1" smtClean="0">
                <a:sym typeface="Wingdings" pitchFamily="2" charset="2"/>
              </a:rPr>
              <a:t>Lernaktivität</a:t>
            </a:r>
            <a:r>
              <a:rPr lang="hr-HR" sz="2100" dirty="0" smtClean="0">
                <a:sym typeface="Wingdings" pitchFamily="2" charset="2"/>
              </a:rPr>
              <a:t>: </a:t>
            </a:r>
            <a:r>
              <a:rPr lang="hr-HR" sz="2100" dirty="0" err="1" smtClean="0">
                <a:sym typeface="Wingdings" pitchFamily="2" charset="2"/>
              </a:rPr>
              <a:t>Modalverben</a:t>
            </a:r>
            <a:r>
              <a:rPr lang="hr-HR" sz="2100" dirty="0" smtClean="0">
                <a:sym typeface="Wingdings" pitchFamily="2" charset="2"/>
              </a:rPr>
              <a:t> </a:t>
            </a:r>
            <a:r>
              <a:rPr lang="hr-HR" sz="2100" dirty="0" err="1" smtClean="0">
                <a:sym typeface="Wingdings" pitchFamily="2" charset="2"/>
              </a:rPr>
              <a:t>erarbeiten</a:t>
            </a:r>
            <a:r>
              <a:rPr lang="hr-HR" sz="2100" dirty="0" smtClean="0">
                <a:sym typeface="Wingdings" pitchFamily="2" charset="2"/>
              </a:rPr>
              <a:t>, um </a:t>
            </a:r>
            <a:r>
              <a:rPr lang="hr-HR" sz="2100" dirty="0" err="1" smtClean="0">
                <a:sym typeface="Wingdings" pitchFamily="2" charset="2"/>
              </a:rPr>
              <a:t>Informationsgespräch</a:t>
            </a:r>
            <a:r>
              <a:rPr lang="hr-HR" sz="2100" dirty="0" smtClean="0">
                <a:sym typeface="Wingdings" pitchFamily="2" charset="2"/>
              </a:rPr>
              <a:t>  </a:t>
            </a:r>
            <a:r>
              <a:rPr lang="hr-HR" sz="2100" dirty="0" err="1" smtClean="0">
                <a:sym typeface="Wingdings" pitchFamily="2" charset="2"/>
              </a:rPr>
              <a:t>bei</a:t>
            </a:r>
            <a:r>
              <a:rPr lang="hr-HR" sz="2100" dirty="0" smtClean="0">
                <a:sym typeface="Wingdings" pitchFamily="2" charset="2"/>
              </a:rPr>
              <a:t> der </a:t>
            </a:r>
            <a:r>
              <a:rPr lang="hr-HR" sz="2100" dirty="0" err="1" smtClean="0">
                <a:sym typeface="Wingdings" pitchFamily="2" charset="2"/>
              </a:rPr>
              <a:t>Touristeninformation</a:t>
            </a:r>
            <a:r>
              <a:rPr lang="hr-HR" sz="2100" dirty="0" smtClean="0">
                <a:sym typeface="Wingdings" pitchFamily="2" charset="2"/>
              </a:rPr>
              <a:t>  </a:t>
            </a:r>
            <a:r>
              <a:rPr lang="hr-HR" sz="2100" dirty="0" err="1" smtClean="0">
                <a:sym typeface="Wingdings" pitchFamily="2" charset="2"/>
              </a:rPr>
              <a:t>zu</a:t>
            </a:r>
            <a:r>
              <a:rPr lang="hr-HR" sz="2100" dirty="0" smtClean="0">
                <a:sym typeface="Wingdings" pitchFamily="2" charset="2"/>
              </a:rPr>
              <a:t> </a:t>
            </a:r>
            <a:r>
              <a:rPr lang="hr-HR" sz="2100" dirty="0" err="1" smtClean="0">
                <a:sym typeface="Wingdings" pitchFamily="2" charset="2"/>
              </a:rPr>
              <a:t>führen</a:t>
            </a:r>
            <a:r>
              <a:rPr lang="hr-HR" sz="2100" dirty="0" smtClean="0">
                <a:sym typeface="Wingdings" pitchFamily="2" charset="2"/>
              </a:rPr>
              <a:t>.</a:t>
            </a:r>
          </a:p>
          <a:p>
            <a:pPr>
              <a:buNone/>
            </a:pPr>
            <a:r>
              <a:rPr lang="hr-HR" sz="2100" dirty="0" smtClean="0">
                <a:sym typeface="Wingdings" pitchFamily="2" charset="2"/>
              </a:rPr>
              <a:t>	 (</a:t>
            </a:r>
            <a:r>
              <a:rPr lang="hr-HR" sz="2100" dirty="0" err="1" smtClean="0">
                <a:sym typeface="Wingdings" pitchFamily="2" charset="2"/>
              </a:rPr>
              <a:t>Was</a:t>
            </a:r>
            <a:r>
              <a:rPr lang="hr-HR" sz="2100" dirty="0" smtClean="0">
                <a:sym typeface="Wingdings" pitchFamily="2" charset="2"/>
              </a:rPr>
              <a:t> </a:t>
            </a:r>
            <a:r>
              <a:rPr lang="hr-HR" sz="2100" dirty="0" err="1" smtClean="0">
                <a:sym typeface="Wingdings" pitchFamily="2" charset="2"/>
              </a:rPr>
              <a:t>können</a:t>
            </a:r>
            <a:r>
              <a:rPr lang="hr-HR" sz="2100" dirty="0" smtClean="0">
                <a:sym typeface="Wingdings" pitchFamily="2" charset="2"/>
              </a:rPr>
              <a:t> </a:t>
            </a:r>
            <a:r>
              <a:rPr lang="hr-HR" sz="2100" dirty="0" err="1" smtClean="0">
                <a:sym typeface="Wingdings" pitchFamily="2" charset="2"/>
              </a:rPr>
              <a:t>wir</a:t>
            </a:r>
            <a:r>
              <a:rPr lang="hr-HR" sz="2100" dirty="0" smtClean="0">
                <a:sym typeface="Wingdings" pitchFamily="2" charset="2"/>
              </a:rPr>
              <a:t> </a:t>
            </a:r>
            <a:r>
              <a:rPr lang="hr-HR" sz="2100" dirty="0" err="1" smtClean="0">
                <a:sym typeface="Wingdings" pitchFamily="2" charset="2"/>
              </a:rPr>
              <a:t>in</a:t>
            </a:r>
            <a:r>
              <a:rPr lang="hr-HR" sz="2100" dirty="0" smtClean="0">
                <a:sym typeface="Wingdings" pitchFamily="2" charset="2"/>
              </a:rPr>
              <a:t> </a:t>
            </a:r>
            <a:r>
              <a:rPr lang="hr-HR" sz="2100" dirty="0" err="1" smtClean="0">
                <a:sym typeface="Wingdings" pitchFamily="2" charset="2"/>
              </a:rPr>
              <a:t>Wien</a:t>
            </a:r>
            <a:r>
              <a:rPr lang="hr-HR" sz="2100" dirty="0" smtClean="0">
                <a:sym typeface="Wingdings" pitchFamily="2" charset="2"/>
              </a:rPr>
              <a:t> </a:t>
            </a:r>
            <a:r>
              <a:rPr lang="hr-HR" sz="2100" dirty="0" err="1" smtClean="0">
                <a:sym typeface="Wingdings" pitchFamily="2" charset="2"/>
              </a:rPr>
              <a:t>machen</a:t>
            </a:r>
            <a:r>
              <a:rPr lang="hr-HR" sz="2100" dirty="0" smtClean="0">
                <a:sym typeface="Wingdings" pitchFamily="2" charset="2"/>
              </a:rPr>
              <a:t>?) </a:t>
            </a:r>
            <a:endParaRPr lang="hr-HR" sz="21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	</a:t>
            </a:r>
            <a:r>
              <a:rPr lang="hr-HR" sz="1900" dirty="0" smtClean="0"/>
              <a:t>(</a:t>
            </a:r>
            <a:r>
              <a:rPr lang="hr-HR" sz="1700" dirty="0" err="1" smtClean="0"/>
              <a:t>Nach</a:t>
            </a:r>
            <a:r>
              <a:rPr lang="hr-HR" sz="1700" dirty="0" smtClean="0"/>
              <a:t>:  </a:t>
            </a:r>
            <a:r>
              <a:rPr lang="hr-HR" sz="1700" dirty="0" err="1" smtClean="0"/>
              <a:t>Freya</a:t>
            </a:r>
            <a:r>
              <a:rPr lang="hr-HR" sz="1700" dirty="0" smtClean="0"/>
              <a:t> </a:t>
            </a:r>
            <a:r>
              <a:rPr lang="hr-HR" sz="1700" dirty="0" err="1" smtClean="0"/>
              <a:t>Conesa</a:t>
            </a:r>
            <a:r>
              <a:rPr lang="de-DE" sz="1700" dirty="0" smtClean="0"/>
              <a:t> </a:t>
            </a:r>
            <a:r>
              <a:rPr lang="hr-HR" sz="1700" dirty="0" smtClean="0"/>
              <a:t>2014)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000264"/>
          </a:xfrm>
        </p:spPr>
        <p:txBody>
          <a:bodyPr>
            <a:normAutofit/>
          </a:bodyPr>
          <a:lstStyle/>
          <a:p>
            <a:r>
              <a:rPr lang="hr-HR" sz="3200" dirty="0" smtClean="0">
                <a:cs typeface="Arial" pitchFamily="34" charset="0"/>
              </a:rPr>
              <a:t>Priprema za nastavni sat gramatike </a:t>
            </a:r>
            <a:endParaRPr lang="hr-HR" sz="3200" dirty="0">
              <a:cs typeface="Arial" pitchFamily="34" charset="0"/>
            </a:endParaRPr>
          </a:p>
        </p:txBody>
      </p:sp>
      <p:pic>
        <p:nvPicPr>
          <p:cNvPr id="5" name="Slika 4" descr="smaj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571744"/>
            <a:ext cx="2857520" cy="2164638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000100" y="571501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Izradila: Maja Rumenjak, </a:t>
            </a:r>
            <a:r>
              <a:rPr lang="hr-HR" dirty="0" err="1" smtClean="0"/>
              <a:t>prof</a:t>
            </a:r>
            <a:r>
              <a:rPr lang="hr-HR" dirty="0" smtClean="0"/>
              <a:t>.                          Strukovna škola Đurđevac</a:t>
            </a:r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	4) </a:t>
            </a:r>
            <a:r>
              <a:rPr lang="hr-HR" sz="2000" dirty="0" err="1" smtClean="0"/>
              <a:t>Grammatik</a:t>
            </a:r>
            <a:r>
              <a:rPr lang="hr-HR" sz="2000" dirty="0" smtClean="0"/>
              <a:t> – </a:t>
            </a:r>
            <a:r>
              <a:rPr lang="hr-HR" sz="2000" dirty="0" err="1" smtClean="0"/>
              <a:t>Darstellungen</a:t>
            </a:r>
            <a:r>
              <a:rPr lang="hr-HR" sz="2000" dirty="0" smtClean="0"/>
              <a:t> </a:t>
            </a:r>
          </a:p>
          <a:p>
            <a:pPr>
              <a:buNone/>
            </a:pPr>
            <a:endParaRPr lang="hr-HR" sz="20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rgbClr val="00B0F0"/>
                </a:solidFill>
              </a:rPr>
              <a:t>	</a:t>
            </a:r>
          </a:p>
          <a:p>
            <a:pPr>
              <a:buNone/>
            </a:pPr>
            <a:endParaRPr lang="hr-HR" sz="20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hr-HR" sz="20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hr-HR" sz="20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>
                <a:solidFill>
                  <a:srgbClr val="00B0F0"/>
                </a:solidFill>
              </a:rPr>
              <a:t>	</a:t>
            </a:r>
            <a:r>
              <a:rPr lang="hr-HR" sz="2000" dirty="0" err="1" smtClean="0"/>
              <a:t>Gertraude</a:t>
            </a:r>
            <a:r>
              <a:rPr lang="hr-HR" sz="2000" dirty="0" smtClean="0"/>
              <a:t> </a:t>
            </a:r>
            <a:r>
              <a:rPr lang="hr-HR" sz="2000" dirty="0" err="1" smtClean="0"/>
              <a:t>Heyd</a:t>
            </a:r>
            <a:r>
              <a:rPr lang="hr-HR" sz="2000" dirty="0" smtClean="0"/>
              <a:t>: “ </a:t>
            </a:r>
            <a:r>
              <a:rPr lang="hr-HR" sz="2000" dirty="0" err="1" smtClean="0"/>
              <a:t>Paradigmen</a:t>
            </a:r>
            <a:r>
              <a:rPr lang="hr-HR" sz="2000" dirty="0" smtClean="0"/>
              <a:t>, </a:t>
            </a:r>
            <a:r>
              <a:rPr lang="hr-HR" sz="2000" dirty="0" err="1" smtClean="0"/>
              <a:t>Tabellen</a:t>
            </a:r>
            <a:r>
              <a:rPr lang="hr-HR" sz="2000" dirty="0" smtClean="0"/>
              <a:t>, </a:t>
            </a:r>
            <a:r>
              <a:rPr lang="hr-HR" sz="2000" dirty="0" err="1" smtClean="0"/>
              <a:t>graphische</a:t>
            </a:r>
            <a:r>
              <a:rPr lang="hr-HR" sz="2000" dirty="0" smtClean="0"/>
              <a:t> </a:t>
            </a:r>
            <a:r>
              <a:rPr lang="hr-HR" sz="2000" dirty="0" err="1" smtClean="0"/>
              <a:t>Darstellungen</a:t>
            </a:r>
            <a:r>
              <a:rPr lang="hr-HR" sz="2000" dirty="0" smtClean="0"/>
              <a:t> </a:t>
            </a:r>
            <a:r>
              <a:rPr lang="hr-HR" sz="2000" dirty="0" err="1" smtClean="0"/>
              <a:t>stellen</a:t>
            </a:r>
            <a:r>
              <a:rPr lang="hr-HR" sz="2000" dirty="0" smtClean="0"/>
              <a:t> </a:t>
            </a:r>
            <a:r>
              <a:rPr lang="hr-HR" sz="2000" dirty="0" err="1" smtClean="0"/>
              <a:t>eine</a:t>
            </a:r>
            <a:r>
              <a:rPr lang="hr-HR" sz="2000" dirty="0" smtClean="0"/>
              <a:t> </a:t>
            </a:r>
            <a:r>
              <a:rPr lang="hr-HR" sz="2000" dirty="0" err="1" smtClean="0"/>
              <a:t>Regel</a:t>
            </a:r>
            <a:r>
              <a:rPr lang="hr-HR" sz="2000" dirty="0" smtClean="0"/>
              <a:t> </a:t>
            </a:r>
            <a:r>
              <a:rPr lang="hr-HR" sz="2000" dirty="0" err="1" smtClean="0"/>
              <a:t>übersichtlich</a:t>
            </a:r>
            <a:r>
              <a:rPr lang="hr-HR" sz="2000" dirty="0" smtClean="0"/>
              <a:t> dar </a:t>
            </a:r>
            <a:r>
              <a:rPr lang="hr-HR" sz="2000" dirty="0" err="1" smtClean="0"/>
              <a:t>und</a:t>
            </a:r>
            <a:r>
              <a:rPr lang="hr-HR" sz="2000" dirty="0" smtClean="0"/>
              <a:t> </a:t>
            </a:r>
            <a:r>
              <a:rPr lang="hr-HR" sz="2000" dirty="0" err="1" smtClean="0"/>
              <a:t>prägen</a:t>
            </a:r>
            <a:r>
              <a:rPr lang="hr-HR" sz="2000" dirty="0" smtClean="0"/>
              <a:t> </a:t>
            </a:r>
            <a:r>
              <a:rPr lang="hr-HR" sz="2000" dirty="0" err="1" smtClean="0"/>
              <a:t>sich</a:t>
            </a:r>
            <a:r>
              <a:rPr lang="hr-HR" sz="2000" dirty="0" smtClean="0"/>
              <a:t> </a:t>
            </a:r>
            <a:r>
              <a:rPr lang="hr-HR" sz="2000" dirty="0" err="1" smtClean="0"/>
              <a:t>gut</a:t>
            </a:r>
            <a:r>
              <a:rPr lang="hr-HR" sz="2000" dirty="0" smtClean="0"/>
              <a:t> </a:t>
            </a:r>
            <a:r>
              <a:rPr lang="hr-HR" sz="2000" dirty="0" err="1" smtClean="0"/>
              <a:t>ein</a:t>
            </a:r>
            <a:r>
              <a:rPr lang="hr-HR" sz="2000" dirty="0" smtClean="0"/>
              <a:t>.”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	5) </a:t>
            </a:r>
            <a:r>
              <a:rPr lang="hr-HR" sz="2000" dirty="0" err="1" smtClean="0"/>
              <a:t>Visualisierungen</a:t>
            </a:r>
            <a:r>
              <a:rPr lang="hr-HR" sz="2000" dirty="0" smtClean="0"/>
              <a:t> – Perfekt </a:t>
            </a:r>
          </a:p>
        </p:txBody>
      </p:sp>
      <p:pic>
        <p:nvPicPr>
          <p:cNvPr id="5" name="Slika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4029476" cy="158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500570"/>
            <a:ext cx="55721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err="1" smtClean="0"/>
              <a:t>Wie</a:t>
            </a:r>
            <a:r>
              <a:rPr lang="hr-HR" sz="2000" dirty="0" smtClean="0"/>
              <a:t> </a:t>
            </a:r>
            <a:r>
              <a:rPr lang="hr-HR" sz="2000" dirty="0" err="1" smtClean="0"/>
              <a:t>sollte</a:t>
            </a:r>
            <a:r>
              <a:rPr lang="hr-HR" sz="2000" dirty="0" smtClean="0"/>
              <a:t> der </a:t>
            </a:r>
            <a:r>
              <a:rPr lang="hr-HR" sz="2000" dirty="0" err="1" smtClean="0"/>
              <a:t>Grammatikunterricht</a:t>
            </a:r>
            <a:r>
              <a:rPr lang="hr-HR" sz="2000" dirty="0" smtClean="0"/>
              <a:t> </a:t>
            </a:r>
            <a:r>
              <a:rPr lang="hr-HR" sz="2000" dirty="0" err="1" smtClean="0"/>
              <a:t>sein</a:t>
            </a:r>
            <a:r>
              <a:rPr lang="hr-HR" sz="2000" dirty="0" smtClean="0"/>
              <a:t>?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</p:txBody>
      </p:sp>
      <p:sp>
        <p:nvSpPr>
          <p:cNvPr id="4" name="Eksplozija 1 3"/>
          <p:cNvSpPr/>
          <p:nvPr/>
        </p:nvSpPr>
        <p:spPr>
          <a:xfrm>
            <a:off x="1428728" y="1071546"/>
            <a:ext cx="6072230" cy="47863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                         </a:t>
            </a:r>
            <a:r>
              <a:rPr lang="hr-HR" dirty="0" err="1" smtClean="0"/>
              <a:t>kommunikativ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857488" y="300037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chemeClr val="bg1"/>
                </a:solidFill>
              </a:rPr>
              <a:t>induktiv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500430" y="250030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chemeClr val="bg1"/>
                </a:solidFill>
              </a:rPr>
              <a:t>handlungsorientiert</a:t>
            </a:r>
            <a:r>
              <a:rPr lang="hr-HR" dirty="0" smtClean="0">
                <a:solidFill>
                  <a:schemeClr val="bg1"/>
                </a:solidFill>
              </a:rPr>
              <a:t>  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3500430" y="41433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kontextgebunden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sz="2600" dirty="0" err="1" smtClean="0"/>
              <a:t>Fazit</a:t>
            </a:r>
            <a:r>
              <a:rPr lang="hr-HR" sz="2600" dirty="0" smtClean="0"/>
              <a:t> </a:t>
            </a:r>
          </a:p>
          <a:p>
            <a:pPr>
              <a:buNone/>
            </a:pPr>
            <a:endParaRPr lang="hr-HR" dirty="0" smtClean="0"/>
          </a:p>
          <a:p>
            <a:pPr>
              <a:buFontTx/>
              <a:buChar char="-"/>
            </a:pPr>
            <a:r>
              <a:rPr lang="hr-HR" sz="2400" dirty="0" err="1" smtClean="0"/>
              <a:t>Grammatik</a:t>
            </a:r>
            <a:r>
              <a:rPr lang="hr-HR" sz="2400" dirty="0" smtClean="0"/>
              <a:t> </a:t>
            </a:r>
            <a:r>
              <a:rPr lang="hr-HR" sz="2400" dirty="0" err="1" smtClean="0"/>
              <a:t>ist</a:t>
            </a:r>
            <a:r>
              <a:rPr lang="hr-HR" sz="2400" dirty="0" smtClean="0"/>
              <a:t> </a:t>
            </a:r>
            <a:r>
              <a:rPr lang="hr-HR" sz="2400" dirty="0" err="1" smtClean="0"/>
              <a:t>kein</a:t>
            </a:r>
            <a:r>
              <a:rPr lang="hr-HR" sz="2400" dirty="0" smtClean="0"/>
              <a:t> </a:t>
            </a:r>
            <a:r>
              <a:rPr lang="hr-HR" sz="2400" dirty="0" err="1" smtClean="0"/>
              <a:t>Selbstzweck</a:t>
            </a:r>
            <a:r>
              <a:rPr lang="hr-HR" sz="2400" dirty="0" smtClean="0"/>
              <a:t> </a:t>
            </a:r>
          </a:p>
          <a:p>
            <a:pPr>
              <a:buFontTx/>
              <a:buChar char="-"/>
            </a:pPr>
            <a:r>
              <a:rPr lang="hr-HR" sz="2400" dirty="0" err="1" smtClean="0"/>
              <a:t>Die</a:t>
            </a:r>
            <a:r>
              <a:rPr lang="hr-HR" sz="2400" dirty="0" smtClean="0"/>
              <a:t> </a:t>
            </a:r>
            <a:r>
              <a:rPr lang="hr-HR" sz="2400" dirty="0" err="1" smtClean="0"/>
              <a:t>Methode</a:t>
            </a:r>
            <a:r>
              <a:rPr lang="hr-HR" sz="2400" dirty="0" smtClean="0"/>
              <a:t> </a:t>
            </a:r>
            <a:r>
              <a:rPr lang="hr-HR" sz="2400" dirty="0" err="1" smtClean="0"/>
              <a:t>gibt</a:t>
            </a:r>
            <a:r>
              <a:rPr lang="hr-HR" sz="2400" dirty="0" smtClean="0"/>
              <a:t> es </a:t>
            </a:r>
            <a:r>
              <a:rPr lang="hr-HR" sz="2400" dirty="0" err="1" smtClean="0"/>
              <a:t>nicht</a:t>
            </a:r>
            <a:r>
              <a:rPr lang="hr-HR" sz="2400" dirty="0" smtClean="0"/>
              <a:t> </a:t>
            </a:r>
          </a:p>
          <a:p>
            <a:pPr>
              <a:buFontTx/>
              <a:buChar char="-"/>
            </a:pPr>
            <a:r>
              <a:rPr lang="hr-HR" sz="2400" dirty="0" err="1" smtClean="0"/>
              <a:t>Abwechslungsreichtum</a:t>
            </a:r>
            <a:r>
              <a:rPr lang="hr-HR" sz="2400" dirty="0" smtClean="0"/>
              <a:t> </a:t>
            </a:r>
            <a:r>
              <a:rPr lang="hr-HR" sz="2400" dirty="0" err="1" smtClean="0"/>
              <a:t>ist</a:t>
            </a:r>
            <a:r>
              <a:rPr lang="hr-HR" sz="2400" dirty="0" smtClean="0"/>
              <a:t> </a:t>
            </a:r>
            <a:r>
              <a:rPr lang="hr-HR" sz="2400" dirty="0" err="1" smtClean="0"/>
              <a:t>gefragt</a:t>
            </a:r>
            <a:r>
              <a:rPr lang="hr-HR" sz="2400" dirty="0" smtClean="0"/>
              <a:t> </a:t>
            </a:r>
            <a:endParaRPr lang="hr-H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5894717_1185979338165082_4951085312558928068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081" y="500063"/>
            <a:ext cx="5500687" cy="55006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1800" b="1" dirty="0" smtClean="0"/>
              <a:t>Strukovna škola  Đurđevac </a:t>
            </a:r>
          </a:p>
          <a:p>
            <a:pPr algn="ctr">
              <a:buNone/>
            </a:pPr>
            <a:r>
              <a:rPr lang="hr-HR" sz="1800" b="1" dirty="0" smtClean="0"/>
              <a:t>Priprema za nastavnu jedinicu </a:t>
            </a:r>
          </a:p>
          <a:p>
            <a:pPr algn="ctr">
              <a:buNone/>
            </a:pPr>
            <a:endParaRPr lang="hr-HR" sz="1800" dirty="0"/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sz="1800" dirty="0"/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sz="1800" dirty="0"/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r>
              <a:rPr lang="hr-HR" sz="1800" dirty="0" smtClean="0"/>
              <a:t>    </a:t>
            </a:r>
            <a:endParaRPr lang="hr-HR" sz="1800" dirty="0"/>
          </a:p>
          <a:p>
            <a:pPr>
              <a:buNone/>
            </a:pPr>
            <a:r>
              <a:rPr lang="hr-HR" sz="1800" dirty="0" smtClean="0"/>
              <a:t>    </a:t>
            </a:r>
          </a:p>
          <a:p>
            <a:pPr>
              <a:buNone/>
            </a:pPr>
            <a:endParaRPr lang="hr-HR" sz="1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571472" y="1428736"/>
            <a:ext cx="7929618" cy="646331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Predmet:                                                                                   Razred: </a:t>
            </a:r>
          </a:p>
          <a:p>
            <a:r>
              <a:rPr lang="hr-HR" dirty="0" smtClean="0"/>
              <a:t>Nastavnik:                                                                                 Datum: 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14348" y="2285992"/>
            <a:ext cx="7572428" cy="646331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Nastavna cjelina:                                                                    Broj nastavnoga sata: </a:t>
            </a:r>
          </a:p>
          <a:p>
            <a:r>
              <a:rPr lang="hr-HR" dirty="0" smtClean="0"/>
              <a:t>Nastavna jedinica:                        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714348" y="3071810"/>
            <a:ext cx="7572428" cy="369332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Nastavne metode i oblici rada: </a:t>
            </a:r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714348" y="3571876"/>
            <a:ext cx="7572428" cy="1643074"/>
          </a:xfrm>
          <a:prstGeom prst="rect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>
                <a:solidFill>
                  <a:schemeClr val="bg1"/>
                </a:solidFill>
              </a:rPr>
              <a:t>I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785786" y="364331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Ishodi učenja (očekivana učenička postignuća):</a:t>
            </a:r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714348" y="5286388"/>
            <a:ext cx="75724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Nastavna sredstva i pomagala: </a:t>
            </a:r>
          </a:p>
          <a:p>
            <a:r>
              <a:rPr lang="hr-HR" dirty="0" smtClean="0"/>
              <a:t>Nastavni radni materijali: 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2910" y="642917"/>
            <a:ext cx="8086724" cy="5500727"/>
          </a:xfrm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sz="2000" dirty="0"/>
              <a:t> </a:t>
            </a:r>
            <a:endParaRPr lang="hr-HR" sz="2000" dirty="0" smtClean="0"/>
          </a:p>
          <a:p>
            <a:pPr>
              <a:buNone/>
            </a:pPr>
            <a:endParaRPr lang="hr-HR" sz="2000" dirty="0" smtClean="0"/>
          </a:p>
        </p:txBody>
      </p:sp>
      <p:sp>
        <p:nvSpPr>
          <p:cNvPr id="4" name="Pravokutnik 3"/>
          <p:cNvSpPr/>
          <p:nvPr/>
        </p:nvSpPr>
        <p:spPr>
          <a:xfrm>
            <a:off x="785786" y="500042"/>
            <a:ext cx="7643866" cy="2000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1000100" y="92867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Plan ploče: 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785786" y="2643182"/>
            <a:ext cx="7643866" cy="38576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Plan ploče: U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071538" y="285749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DIDAKTIČKA ARTIKULACIJA SATA: 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214414" y="3357562"/>
            <a:ext cx="65008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1. Uvod:                                                                                                  5 min. </a:t>
            </a:r>
          </a:p>
          <a:p>
            <a:endParaRPr lang="hr-HR" sz="1600" dirty="0" smtClean="0"/>
          </a:p>
          <a:p>
            <a:r>
              <a:rPr lang="hr-HR" sz="1600" dirty="0" smtClean="0"/>
              <a:t>2. Obrada:                                                                                              </a:t>
            </a:r>
          </a:p>
          <a:p>
            <a:endParaRPr lang="hr-HR" sz="1600" dirty="0" smtClean="0"/>
          </a:p>
          <a:p>
            <a:endParaRPr lang="hr-HR" sz="1600" dirty="0"/>
          </a:p>
          <a:p>
            <a:endParaRPr lang="hr-HR" sz="1600" dirty="0"/>
          </a:p>
          <a:p>
            <a:endParaRPr lang="hr-HR" sz="1600" dirty="0" smtClean="0"/>
          </a:p>
          <a:p>
            <a:endParaRPr lang="hr-HR" sz="1600" dirty="0" smtClean="0"/>
          </a:p>
          <a:p>
            <a:r>
              <a:rPr lang="hr-HR" sz="1600" dirty="0" smtClean="0"/>
              <a:t>3. Završni dio: </a:t>
            </a:r>
            <a:endParaRPr lang="hr-HR" sz="1600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sz="1600" dirty="0" smtClean="0"/>
              <a:t>4. Domaća zadaća: </a:t>
            </a:r>
            <a:endParaRPr lang="hr-HR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r-HR" sz="2400" dirty="0" err="1" smtClean="0">
                <a:solidFill>
                  <a:srgbClr val="0070C0"/>
                </a:solidFill>
              </a:rPr>
              <a:t>Schritt</a:t>
            </a:r>
            <a:r>
              <a:rPr lang="hr-HR" sz="2400" dirty="0" smtClean="0">
                <a:solidFill>
                  <a:srgbClr val="0070C0"/>
                </a:solidFill>
              </a:rPr>
              <a:t> 1.</a:t>
            </a:r>
            <a:r>
              <a:rPr lang="hr-HR" sz="2400" dirty="0" smtClean="0"/>
              <a:t> </a:t>
            </a:r>
          </a:p>
          <a:p>
            <a:pPr>
              <a:buNone/>
            </a:pPr>
            <a:r>
              <a:rPr lang="hr-HR" sz="2400" dirty="0" smtClean="0"/>
              <a:t>-</a:t>
            </a:r>
            <a:r>
              <a:rPr lang="hr-HR" sz="2400" dirty="0" err="1" smtClean="0"/>
              <a:t>Anfänger</a:t>
            </a:r>
            <a:r>
              <a:rPr lang="hr-HR" sz="2400" dirty="0" smtClean="0"/>
              <a:t>, </a:t>
            </a:r>
            <a:r>
              <a:rPr lang="hr-HR" sz="2400" dirty="0" err="1" smtClean="0"/>
              <a:t>Fortgeschrittene</a:t>
            </a:r>
            <a:r>
              <a:rPr lang="hr-HR" sz="2400" dirty="0" smtClean="0"/>
              <a:t>                       -</a:t>
            </a:r>
            <a:r>
              <a:rPr lang="hr-HR" sz="2400" dirty="0" err="1" smtClean="0"/>
              <a:t>Welche</a:t>
            </a:r>
            <a:r>
              <a:rPr lang="hr-HR" sz="2400" dirty="0" smtClean="0"/>
              <a:t> </a:t>
            </a:r>
            <a:r>
              <a:rPr lang="hr-HR" sz="2400" dirty="0" err="1" smtClean="0"/>
              <a:t>Struktur</a:t>
            </a:r>
            <a:r>
              <a:rPr lang="hr-HR" sz="2400" dirty="0" smtClean="0"/>
              <a:t>/ </a:t>
            </a:r>
            <a:r>
              <a:rPr lang="hr-HR" sz="2400" dirty="0" err="1" smtClean="0"/>
              <a:t>Form</a:t>
            </a:r>
            <a:r>
              <a:rPr lang="hr-HR" sz="2400" dirty="0" smtClean="0"/>
              <a:t> der  </a:t>
            </a:r>
            <a:r>
              <a:rPr lang="hr-HR" sz="2400" dirty="0" err="1" smtClean="0"/>
              <a:t>Struktur</a:t>
            </a: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-</a:t>
            </a:r>
            <a:r>
              <a:rPr lang="hr-HR" sz="2400" dirty="0" err="1" smtClean="0"/>
              <a:t>Schulart</a:t>
            </a:r>
            <a:r>
              <a:rPr lang="hr-HR" sz="2400" dirty="0" smtClean="0"/>
              <a:t>                                                        -</a:t>
            </a:r>
            <a:r>
              <a:rPr lang="hr-HR" sz="2400" dirty="0" err="1" smtClean="0"/>
              <a:t>Funktion</a:t>
            </a:r>
            <a:r>
              <a:rPr lang="hr-HR" sz="2400" dirty="0" smtClean="0"/>
              <a:t> der </a:t>
            </a:r>
            <a:r>
              <a:rPr lang="hr-HR" sz="2400" dirty="0" err="1" smtClean="0"/>
              <a:t>Struktur</a:t>
            </a:r>
            <a:r>
              <a:rPr lang="hr-HR" sz="2400" dirty="0" smtClean="0"/>
              <a:t> </a:t>
            </a:r>
          </a:p>
          <a:p>
            <a:pPr>
              <a:buNone/>
            </a:pPr>
            <a:r>
              <a:rPr lang="hr-HR" sz="2400" dirty="0" smtClean="0"/>
              <a:t>-</a:t>
            </a:r>
            <a:r>
              <a:rPr lang="hr-HR" sz="2400" dirty="0" err="1" smtClean="0"/>
              <a:t>Wie</a:t>
            </a:r>
            <a:r>
              <a:rPr lang="hr-HR" sz="2400" dirty="0" smtClean="0"/>
              <a:t> </a:t>
            </a:r>
            <a:r>
              <a:rPr lang="hr-HR" sz="2400" dirty="0" err="1" smtClean="0"/>
              <a:t>viele</a:t>
            </a:r>
            <a:r>
              <a:rPr lang="hr-HR" sz="2400" dirty="0" smtClean="0"/>
              <a:t> </a:t>
            </a:r>
            <a:r>
              <a:rPr lang="hr-HR" sz="2400" dirty="0" err="1" smtClean="0"/>
              <a:t>Stunden</a:t>
            </a:r>
            <a:r>
              <a:rPr lang="hr-HR" sz="2400" dirty="0" smtClean="0"/>
              <a:t> pro </a:t>
            </a:r>
            <a:r>
              <a:rPr lang="hr-HR" sz="2400" dirty="0" err="1" smtClean="0"/>
              <a:t>Woche</a:t>
            </a:r>
            <a:r>
              <a:rPr lang="hr-HR" sz="2400" dirty="0" smtClean="0"/>
              <a:t>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</a:t>
            </a:r>
            <a:r>
              <a:rPr lang="hr-HR" sz="2400" dirty="0" err="1" smtClean="0">
                <a:solidFill>
                  <a:srgbClr val="0070C0"/>
                </a:solidFill>
              </a:rPr>
              <a:t>Schritt</a:t>
            </a:r>
            <a:r>
              <a:rPr lang="hr-HR" sz="2400" dirty="0" smtClean="0">
                <a:solidFill>
                  <a:srgbClr val="0070C0"/>
                </a:solidFill>
              </a:rPr>
              <a:t> 2.</a:t>
            </a:r>
            <a:r>
              <a:rPr lang="hr-HR" sz="2400" dirty="0" smtClean="0"/>
              <a:t>                            </a:t>
            </a:r>
          </a:p>
          <a:p>
            <a:pPr>
              <a:buNone/>
            </a:pPr>
            <a:r>
              <a:rPr lang="hr-HR" sz="2400" dirty="0" smtClean="0"/>
              <a:t> - </a:t>
            </a:r>
            <a:r>
              <a:rPr lang="hr-HR" sz="2400" dirty="0" err="1" smtClean="0"/>
              <a:t>Grammatik</a:t>
            </a:r>
            <a:r>
              <a:rPr lang="hr-HR" sz="2400" dirty="0" smtClean="0"/>
              <a:t>, aber </a:t>
            </a:r>
            <a:r>
              <a:rPr lang="hr-HR" sz="2400" dirty="0" err="1" smtClean="0"/>
              <a:t>wie</a:t>
            </a:r>
            <a:r>
              <a:rPr lang="hr-HR" sz="2400" dirty="0" smtClean="0"/>
              <a:t>? </a:t>
            </a:r>
          </a:p>
          <a:p>
            <a:pPr>
              <a:buNone/>
            </a:pPr>
            <a:r>
              <a:rPr lang="hr-HR" sz="2400" dirty="0" smtClean="0"/>
              <a:t> -</a:t>
            </a:r>
            <a:r>
              <a:rPr lang="hr-HR" sz="2400" dirty="0" err="1" smtClean="0"/>
              <a:t>Lernziele</a:t>
            </a:r>
            <a:r>
              <a:rPr lang="hr-HR" sz="2400" dirty="0" smtClean="0"/>
              <a:t>                                                                  -</a:t>
            </a:r>
            <a:r>
              <a:rPr lang="hr-HR" sz="2400" dirty="0" err="1" smtClean="0"/>
              <a:t>Übungen</a:t>
            </a:r>
            <a:r>
              <a:rPr lang="hr-HR" sz="2400" dirty="0" smtClean="0"/>
              <a:t>: </a:t>
            </a:r>
            <a:r>
              <a:rPr lang="hr-HR" sz="2400" dirty="0" err="1" smtClean="0"/>
              <a:t>Drill</a:t>
            </a:r>
            <a:r>
              <a:rPr lang="hr-HR" sz="2400" dirty="0" smtClean="0"/>
              <a:t>-</a:t>
            </a:r>
            <a:r>
              <a:rPr lang="hr-HR" sz="2400" dirty="0" err="1" smtClean="0"/>
              <a:t>Übungen</a:t>
            </a:r>
            <a:r>
              <a:rPr lang="hr-HR" sz="2400" dirty="0" smtClean="0"/>
              <a:t>, </a:t>
            </a:r>
          </a:p>
          <a:p>
            <a:pPr>
              <a:buNone/>
            </a:pPr>
            <a:r>
              <a:rPr lang="hr-HR" sz="2400" dirty="0" smtClean="0"/>
              <a:t>-</a:t>
            </a:r>
            <a:r>
              <a:rPr lang="hr-HR" sz="2400" dirty="0" err="1" smtClean="0"/>
              <a:t>Das</a:t>
            </a:r>
            <a:r>
              <a:rPr lang="hr-HR" sz="2400" dirty="0" smtClean="0"/>
              <a:t> </a:t>
            </a:r>
            <a:r>
              <a:rPr lang="hr-HR" sz="2400" dirty="0" err="1" smtClean="0"/>
              <a:t>induktive</a:t>
            </a:r>
            <a:r>
              <a:rPr lang="hr-HR" sz="2400" dirty="0" smtClean="0"/>
              <a:t> </a:t>
            </a:r>
            <a:r>
              <a:rPr lang="hr-HR" sz="2400" dirty="0" err="1" smtClean="0"/>
              <a:t>Verfahren</a:t>
            </a:r>
            <a:r>
              <a:rPr lang="hr-HR" sz="2400" dirty="0" smtClean="0"/>
              <a:t>                                        </a:t>
            </a:r>
            <a:r>
              <a:rPr lang="hr-HR" sz="2400" dirty="0" err="1" smtClean="0"/>
              <a:t>handlungsorientierte</a:t>
            </a:r>
            <a:r>
              <a:rPr lang="hr-HR" sz="2400" dirty="0" smtClean="0"/>
              <a:t> </a:t>
            </a:r>
            <a:r>
              <a:rPr lang="hr-HR" sz="2400" dirty="0" err="1" smtClean="0"/>
              <a:t>Übungen</a:t>
            </a:r>
            <a:r>
              <a:rPr lang="hr-HR" sz="2400" dirty="0" smtClean="0"/>
              <a:t> </a:t>
            </a:r>
          </a:p>
          <a:p>
            <a:pPr>
              <a:buNone/>
            </a:pPr>
            <a:r>
              <a:rPr lang="hr-HR" sz="2400" dirty="0" smtClean="0"/>
              <a:t>-</a:t>
            </a:r>
            <a:r>
              <a:rPr lang="hr-HR" sz="2400" dirty="0" err="1" smtClean="0"/>
              <a:t>Das</a:t>
            </a:r>
            <a:r>
              <a:rPr lang="hr-HR" sz="2400" dirty="0" smtClean="0"/>
              <a:t> </a:t>
            </a:r>
            <a:r>
              <a:rPr lang="hr-HR" sz="2400" dirty="0" err="1" smtClean="0"/>
              <a:t>deduktive</a:t>
            </a:r>
            <a:r>
              <a:rPr lang="hr-HR" sz="2400" dirty="0" smtClean="0"/>
              <a:t> </a:t>
            </a:r>
            <a:r>
              <a:rPr lang="hr-HR" sz="2400" dirty="0" err="1" smtClean="0"/>
              <a:t>Verfahren</a:t>
            </a:r>
            <a:r>
              <a:rPr lang="hr-HR" sz="2400" dirty="0" smtClean="0"/>
              <a:t>                                        </a:t>
            </a:r>
            <a:r>
              <a:rPr lang="hr-HR" sz="2400" dirty="0" err="1" smtClean="0"/>
              <a:t>Automatisierungsübungen</a:t>
            </a:r>
            <a:r>
              <a:rPr lang="hr-HR" sz="2400" dirty="0" smtClean="0"/>
              <a:t>                                                         </a:t>
            </a:r>
          </a:p>
          <a:p>
            <a:pPr>
              <a:buNone/>
            </a:pPr>
            <a:r>
              <a:rPr lang="hr-HR" sz="2400" dirty="0" smtClean="0"/>
              <a:t>-</a:t>
            </a:r>
            <a:r>
              <a:rPr lang="hr-HR" sz="2400" dirty="0" err="1" smtClean="0"/>
              <a:t>Das</a:t>
            </a:r>
            <a:r>
              <a:rPr lang="hr-HR" sz="2400" dirty="0" smtClean="0"/>
              <a:t> </a:t>
            </a:r>
            <a:r>
              <a:rPr lang="hr-HR" sz="2400" dirty="0" err="1" smtClean="0"/>
              <a:t>analytisch</a:t>
            </a:r>
            <a:r>
              <a:rPr lang="hr-HR" sz="2400" dirty="0" smtClean="0"/>
              <a:t>-</a:t>
            </a:r>
            <a:r>
              <a:rPr lang="hr-HR" sz="2400" dirty="0" err="1" smtClean="0"/>
              <a:t>deduktive</a:t>
            </a:r>
            <a:r>
              <a:rPr lang="hr-HR" sz="2400" dirty="0" smtClean="0"/>
              <a:t> </a:t>
            </a:r>
            <a:r>
              <a:rPr lang="hr-HR" sz="2400" dirty="0" err="1" smtClean="0"/>
              <a:t>Verfahren</a:t>
            </a:r>
            <a:r>
              <a:rPr lang="hr-HR" sz="2400" dirty="0" smtClean="0"/>
              <a:t>                   </a:t>
            </a:r>
            <a:r>
              <a:rPr lang="hr-HR" sz="2400" dirty="0" smtClean="0"/>
              <a:t>-</a:t>
            </a:r>
            <a:r>
              <a:rPr lang="hr-HR" sz="2400" dirty="0" err="1" smtClean="0"/>
              <a:t>Regel</a:t>
            </a:r>
            <a:r>
              <a:rPr lang="hr-HR" sz="2400" dirty="0" smtClean="0"/>
              <a:t> - </a:t>
            </a:r>
            <a:r>
              <a:rPr lang="hr-HR" sz="2400" dirty="0" err="1" smtClean="0"/>
              <a:t>Visualisierungen</a:t>
            </a: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-</a:t>
            </a:r>
            <a:r>
              <a:rPr lang="hr-HR" sz="2400" dirty="0" err="1" smtClean="0"/>
              <a:t>handlungsorientiert</a:t>
            </a:r>
            <a:endParaRPr lang="hr-HR" sz="2400" dirty="0" smtClean="0"/>
          </a:p>
          <a:p>
            <a:pPr>
              <a:buNone/>
            </a:pPr>
            <a:endParaRPr lang="hr-H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err="1" smtClean="0">
                <a:solidFill>
                  <a:srgbClr val="0070C0"/>
                </a:solidFill>
              </a:rPr>
              <a:t>Drei</a:t>
            </a:r>
            <a:r>
              <a:rPr lang="hr-HR" sz="2000" dirty="0" smtClean="0">
                <a:solidFill>
                  <a:srgbClr val="0070C0"/>
                </a:solidFill>
              </a:rPr>
              <a:t> </a:t>
            </a:r>
            <a:r>
              <a:rPr lang="hr-HR" sz="2000" dirty="0" err="1" smtClean="0">
                <a:solidFill>
                  <a:srgbClr val="0070C0"/>
                </a:solidFill>
              </a:rPr>
              <a:t>Phasen</a:t>
            </a:r>
            <a:r>
              <a:rPr lang="hr-HR" sz="2000" dirty="0" smtClean="0">
                <a:solidFill>
                  <a:srgbClr val="0070C0"/>
                </a:solidFill>
              </a:rPr>
              <a:t>: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err="1" smtClean="0"/>
              <a:t>Einstieg</a:t>
            </a:r>
            <a:r>
              <a:rPr lang="hr-HR" sz="2000" dirty="0" smtClean="0"/>
              <a:t> </a:t>
            </a:r>
          </a:p>
          <a:p>
            <a:pPr>
              <a:buNone/>
            </a:pPr>
            <a:r>
              <a:rPr lang="hr-HR" sz="2000" dirty="0" err="1" smtClean="0"/>
              <a:t>Arbeitsphase</a:t>
            </a:r>
            <a:endParaRPr lang="hr-HR" sz="2000" dirty="0" smtClean="0"/>
          </a:p>
          <a:p>
            <a:pPr>
              <a:buNone/>
            </a:pPr>
            <a:r>
              <a:rPr lang="hr-HR" sz="2000" dirty="0" err="1" smtClean="0"/>
              <a:t>Sicherung</a:t>
            </a:r>
            <a:r>
              <a:rPr lang="hr-HR" sz="2000" dirty="0" smtClean="0"/>
              <a:t>/</a:t>
            </a:r>
            <a:r>
              <a:rPr lang="hr-HR" sz="2000" dirty="0" err="1" smtClean="0"/>
              <a:t>Anwendung</a:t>
            </a: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err="1" smtClean="0"/>
              <a:t>Präsentieren</a:t>
            </a:r>
            <a:r>
              <a:rPr lang="hr-HR" sz="2000" dirty="0" smtClean="0"/>
              <a:t> – </a:t>
            </a:r>
            <a:r>
              <a:rPr lang="hr-HR" sz="2000" dirty="0" err="1" smtClean="0"/>
              <a:t>Informationen</a:t>
            </a:r>
            <a:r>
              <a:rPr lang="hr-HR" sz="2000" dirty="0" smtClean="0"/>
              <a:t> </a:t>
            </a:r>
            <a:r>
              <a:rPr lang="hr-HR" sz="2000" dirty="0" err="1" smtClean="0"/>
              <a:t>werden</a:t>
            </a:r>
            <a:r>
              <a:rPr lang="hr-HR" sz="2000" dirty="0" smtClean="0"/>
              <a:t> </a:t>
            </a:r>
            <a:r>
              <a:rPr lang="hr-HR" sz="2000" dirty="0" err="1" smtClean="0"/>
              <a:t>präsentiert</a:t>
            </a:r>
            <a:endParaRPr lang="hr-HR" sz="2000" dirty="0" smtClean="0"/>
          </a:p>
          <a:p>
            <a:pPr>
              <a:buNone/>
            </a:pPr>
            <a:r>
              <a:rPr lang="hr-HR" sz="2000" dirty="0" err="1" smtClean="0"/>
              <a:t>Üben</a:t>
            </a:r>
            <a:r>
              <a:rPr lang="hr-HR" sz="2000" dirty="0" smtClean="0"/>
              <a:t> – </a:t>
            </a:r>
            <a:r>
              <a:rPr lang="hr-HR" sz="2000" dirty="0" err="1" smtClean="0"/>
              <a:t>Informationen</a:t>
            </a:r>
            <a:r>
              <a:rPr lang="hr-HR" sz="2000" dirty="0" smtClean="0"/>
              <a:t> </a:t>
            </a:r>
            <a:r>
              <a:rPr lang="hr-HR" sz="2000" dirty="0" err="1" smtClean="0"/>
              <a:t>werden</a:t>
            </a:r>
            <a:r>
              <a:rPr lang="hr-HR" sz="2000" dirty="0" smtClean="0"/>
              <a:t> </a:t>
            </a:r>
            <a:r>
              <a:rPr lang="hr-HR" sz="2000" dirty="0" err="1" smtClean="0"/>
              <a:t>verarbeitet</a:t>
            </a:r>
            <a:endParaRPr lang="hr-HR" sz="2000" dirty="0" smtClean="0"/>
          </a:p>
          <a:p>
            <a:pPr>
              <a:buNone/>
            </a:pPr>
            <a:r>
              <a:rPr lang="hr-HR" sz="2000" dirty="0" err="1" smtClean="0"/>
              <a:t>Produzieren</a:t>
            </a:r>
            <a:r>
              <a:rPr lang="hr-HR" sz="2000" dirty="0" smtClean="0"/>
              <a:t> – </a:t>
            </a:r>
            <a:r>
              <a:rPr lang="hr-HR" sz="2000" dirty="0" err="1" smtClean="0"/>
              <a:t>mündliche</a:t>
            </a:r>
            <a:r>
              <a:rPr lang="hr-HR" sz="2000" dirty="0" smtClean="0"/>
              <a:t> </a:t>
            </a:r>
            <a:r>
              <a:rPr lang="hr-HR" sz="2000" dirty="0" err="1" smtClean="0"/>
              <a:t>oder</a:t>
            </a:r>
            <a:r>
              <a:rPr lang="hr-HR" sz="2000" dirty="0" smtClean="0"/>
              <a:t> </a:t>
            </a:r>
            <a:r>
              <a:rPr lang="hr-HR" sz="2000" dirty="0" err="1" smtClean="0"/>
              <a:t>schriftliche</a:t>
            </a:r>
            <a:r>
              <a:rPr lang="hr-HR" sz="2000" dirty="0" smtClean="0"/>
              <a:t> </a:t>
            </a:r>
            <a:r>
              <a:rPr lang="hr-HR" sz="2000" dirty="0" err="1" smtClean="0"/>
              <a:t>Äußerung</a:t>
            </a:r>
            <a:r>
              <a:rPr lang="hr-HR" sz="2000" dirty="0" smtClean="0"/>
              <a:t>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(</a:t>
            </a:r>
            <a:r>
              <a:rPr lang="hr-HR" sz="1700" dirty="0" err="1" smtClean="0"/>
              <a:t>Nach</a:t>
            </a:r>
            <a:r>
              <a:rPr lang="hr-HR" sz="1700" dirty="0" smtClean="0"/>
              <a:t>: </a:t>
            </a:r>
            <a:r>
              <a:rPr lang="de-DE" sz="1700" dirty="0" smtClean="0"/>
              <a:t>Hilbert Meyer 2002</a:t>
            </a:r>
            <a:r>
              <a:rPr lang="hr-HR" sz="1700" dirty="0" smtClean="0"/>
              <a:t>)</a:t>
            </a:r>
          </a:p>
          <a:p>
            <a:pPr>
              <a:buNone/>
            </a:pPr>
            <a:endParaRPr lang="hr-HR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hr-HR" sz="2400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hr-HR" sz="2400" dirty="0" err="1" smtClean="0">
                <a:solidFill>
                  <a:srgbClr val="0070C0"/>
                </a:solidFill>
              </a:rPr>
              <a:t>Einstieg</a:t>
            </a:r>
            <a:r>
              <a:rPr lang="hr-HR" sz="2400" dirty="0" smtClean="0">
                <a:solidFill>
                  <a:srgbClr val="0070C0"/>
                </a:solidFill>
              </a:rPr>
              <a:t>:</a:t>
            </a:r>
          </a:p>
          <a:p>
            <a:pPr marL="457200" indent="-457200">
              <a:buNone/>
            </a:pPr>
            <a:r>
              <a:rPr lang="hr-HR" sz="2400" dirty="0" smtClean="0"/>
              <a:t>      - </a:t>
            </a:r>
            <a:r>
              <a:rPr lang="hr-HR" sz="2400" dirty="0" err="1" smtClean="0"/>
              <a:t>eine</a:t>
            </a:r>
            <a:r>
              <a:rPr lang="hr-HR" sz="2400" dirty="0" smtClean="0"/>
              <a:t> </a:t>
            </a:r>
            <a:r>
              <a:rPr lang="hr-HR" sz="2400" dirty="0" err="1" smtClean="0"/>
              <a:t>Wiederholung</a:t>
            </a:r>
            <a:r>
              <a:rPr lang="hr-HR" sz="2400" dirty="0" smtClean="0"/>
              <a:t> , </a:t>
            </a:r>
            <a:r>
              <a:rPr lang="hr-HR" sz="2400" dirty="0" err="1" smtClean="0"/>
              <a:t>gezielte</a:t>
            </a:r>
            <a:r>
              <a:rPr lang="hr-HR" sz="2400" dirty="0" smtClean="0"/>
              <a:t> </a:t>
            </a:r>
            <a:r>
              <a:rPr lang="hr-HR" sz="2400" dirty="0" err="1" smtClean="0"/>
              <a:t>Fragen</a:t>
            </a:r>
            <a:r>
              <a:rPr lang="hr-HR" sz="2400" dirty="0" smtClean="0"/>
              <a:t> </a:t>
            </a:r>
            <a:r>
              <a:rPr lang="hr-HR" sz="2400" dirty="0" err="1" smtClean="0"/>
              <a:t>stellen</a:t>
            </a:r>
            <a:r>
              <a:rPr lang="hr-HR" sz="2400" dirty="0" smtClean="0"/>
              <a:t>, </a:t>
            </a:r>
            <a:r>
              <a:rPr lang="hr-HR" sz="2400" dirty="0" err="1" smtClean="0"/>
              <a:t>Hausaufgabe</a:t>
            </a:r>
            <a:r>
              <a:rPr lang="hr-HR" sz="2400" dirty="0" smtClean="0"/>
              <a:t> </a:t>
            </a:r>
            <a:r>
              <a:rPr lang="hr-HR" sz="2400" dirty="0" err="1" smtClean="0"/>
              <a:t>besprechen</a:t>
            </a:r>
            <a:r>
              <a:rPr lang="hr-HR" sz="2400" dirty="0" smtClean="0"/>
              <a:t> </a:t>
            </a:r>
          </a:p>
          <a:p>
            <a:pPr marL="457200" indent="-457200">
              <a:buNone/>
            </a:pPr>
            <a:r>
              <a:rPr lang="hr-HR" sz="2400" dirty="0" smtClean="0"/>
              <a:t>      - </a:t>
            </a:r>
            <a:r>
              <a:rPr lang="hr-HR" sz="2400" dirty="0" err="1" smtClean="0"/>
              <a:t>ein</a:t>
            </a:r>
            <a:r>
              <a:rPr lang="hr-HR" sz="2400" dirty="0" smtClean="0"/>
              <a:t> </a:t>
            </a:r>
            <a:r>
              <a:rPr lang="hr-HR" sz="2400" dirty="0" err="1" smtClean="0"/>
              <a:t>Bild</a:t>
            </a:r>
            <a:r>
              <a:rPr lang="hr-HR" sz="2400" dirty="0" smtClean="0"/>
              <a:t> </a:t>
            </a:r>
            <a:r>
              <a:rPr lang="hr-HR" sz="2400" dirty="0" err="1" smtClean="0"/>
              <a:t>zeigen</a:t>
            </a:r>
            <a:r>
              <a:rPr lang="hr-HR" sz="2400" dirty="0" smtClean="0"/>
              <a:t>, </a:t>
            </a:r>
            <a:r>
              <a:rPr lang="hr-HR" sz="2400" dirty="0" err="1" smtClean="0"/>
              <a:t>ein</a:t>
            </a:r>
            <a:r>
              <a:rPr lang="hr-HR" sz="2400" dirty="0" smtClean="0"/>
              <a:t> </a:t>
            </a:r>
            <a:r>
              <a:rPr lang="hr-HR" sz="2400" dirty="0" err="1" smtClean="0"/>
              <a:t>Lied</a:t>
            </a:r>
            <a:r>
              <a:rPr lang="hr-HR" sz="2400" dirty="0" smtClean="0"/>
              <a:t> </a:t>
            </a:r>
            <a:r>
              <a:rPr lang="hr-HR" sz="2400" dirty="0" err="1" smtClean="0"/>
              <a:t>zuhören</a:t>
            </a:r>
            <a:r>
              <a:rPr lang="hr-HR" sz="2400" dirty="0" smtClean="0"/>
              <a:t> </a:t>
            </a:r>
          </a:p>
          <a:p>
            <a:pPr marL="457200" indent="-457200">
              <a:buNone/>
            </a:pPr>
            <a:r>
              <a:rPr lang="hr-HR" sz="2400" dirty="0" smtClean="0"/>
              <a:t>      - </a:t>
            </a:r>
            <a:r>
              <a:rPr lang="hr-HR" sz="2400" dirty="0" err="1" smtClean="0"/>
              <a:t>Brainstorming</a:t>
            </a:r>
            <a:r>
              <a:rPr lang="hr-HR" sz="2400" dirty="0" smtClean="0"/>
              <a:t>  </a:t>
            </a:r>
          </a:p>
          <a:p>
            <a:pPr marL="457200" indent="-457200">
              <a:buNone/>
            </a:pPr>
            <a:endParaRPr lang="hr-HR" sz="2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sz="2000" dirty="0" smtClean="0"/>
              <a:t>	</a:t>
            </a:r>
          </a:p>
          <a:p>
            <a:pPr marL="457200" indent="-457200">
              <a:buAutoNum type="arabicPeriod" startAt="2"/>
            </a:pPr>
            <a:r>
              <a:rPr lang="hr-HR" sz="2000" dirty="0" err="1" smtClean="0">
                <a:solidFill>
                  <a:srgbClr val="0070C0"/>
                </a:solidFill>
              </a:rPr>
              <a:t>Erarbeitung</a:t>
            </a:r>
            <a:r>
              <a:rPr lang="hr-HR" sz="2000" dirty="0" smtClean="0">
                <a:solidFill>
                  <a:srgbClr val="0070C0"/>
                </a:solidFill>
              </a:rPr>
              <a:t>: </a:t>
            </a:r>
          </a:p>
          <a:p>
            <a:pPr marL="457200" indent="-457200">
              <a:buNone/>
            </a:pPr>
            <a:endParaRPr lang="hr-HR" sz="2000" dirty="0" smtClean="0"/>
          </a:p>
          <a:p>
            <a:pPr marL="457200" indent="-457200" algn="ctr">
              <a:buNone/>
            </a:pPr>
            <a:r>
              <a:rPr lang="hr-HR" sz="2000" dirty="0" smtClean="0"/>
              <a:t>       </a:t>
            </a:r>
            <a:r>
              <a:rPr lang="hr-HR" sz="2000" dirty="0" err="1" smtClean="0">
                <a:solidFill>
                  <a:srgbClr val="0070C0"/>
                </a:solidFill>
              </a:rPr>
              <a:t>Thema</a:t>
            </a:r>
            <a:r>
              <a:rPr lang="hr-HR" sz="2000" dirty="0" smtClean="0">
                <a:solidFill>
                  <a:srgbClr val="0070C0"/>
                </a:solidFill>
              </a:rPr>
              <a:t>:  </a:t>
            </a:r>
            <a:r>
              <a:rPr lang="hr-HR" sz="2000" dirty="0" err="1" smtClean="0">
                <a:solidFill>
                  <a:srgbClr val="0070C0"/>
                </a:solidFill>
              </a:rPr>
              <a:t>Ich</a:t>
            </a:r>
            <a:r>
              <a:rPr lang="hr-HR" sz="2000" dirty="0" smtClean="0">
                <a:solidFill>
                  <a:srgbClr val="0070C0"/>
                </a:solidFill>
              </a:rPr>
              <a:t> </a:t>
            </a:r>
            <a:r>
              <a:rPr lang="hr-HR" sz="2000" dirty="0" err="1" smtClean="0">
                <a:solidFill>
                  <a:srgbClr val="0070C0"/>
                </a:solidFill>
              </a:rPr>
              <a:t>kann</a:t>
            </a:r>
            <a:r>
              <a:rPr lang="hr-HR" sz="2000" dirty="0" smtClean="0">
                <a:solidFill>
                  <a:srgbClr val="0070C0"/>
                </a:solidFill>
              </a:rPr>
              <a:t> </a:t>
            </a:r>
            <a:r>
              <a:rPr lang="hr-HR" sz="2000" dirty="0" err="1" smtClean="0">
                <a:solidFill>
                  <a:srgbClr val="0070C0"/>
                </a:solidFill>
              </a:rPr>
              <a:t>das</a:t>
            </a:r>
            <a:r>
              <a:rPr lang="hr-HR" sz="2000" dirty="0" smtClean="0">
                <a:solidFill>
                  <a:srgbClr val="0070C0"/>
                </a:solidFill>
              </a:rPr>
              <a:t> (</a:t>
            </a:r>
            <a:r>
              <a:rPr lang="hr-HR" sz="2000" dirty="0" err="1" smtClean="0">
                <a:solidFill>
                  <a:srgbClr val="0070C0"/>
                </a:solidFill>
              </a:rPr>
              <a:t>nicht</a:t>
            </a:r>
            <a:r>
              <a:rPr lang="hr-HR" sz="2000" dirty="0" smtClean="0">
                <a:solidFill>
                  <a:srgbClr val="0070C0"/>
                </a:solidFill>
              </a:rPr>
              <a:t>)!</a:t>
            </a:r>
            <a:endParaRPr lang="hr-HR" sz="2000" dirty="0" smtClean="0"/>
          </a:p>
          <a:p>
            <a:pPr marL="457200" indent="-457200">
              <a:buNone/>
            </a:pPr>
            <a:r>
              <a:rPr lang="hr-HR" sz="2000" dirty="0" smtClean="0"/>
              <a:t> </a:t>
            </a:r>
            <a:r>
              <a:rPr lang="hr-HR" sz="2000" dirty="0" err="1" smtClean="0"/>
              <a:t>Hauptziel</a:t>
            </a:r>
            <a:r>
              <a:rPr lang="hr-HR" sz="2000" dirty="0" smtClean="0"/>
              <a:t>: </a:t>
            </a:r>
          </a:p>
          <a:p>
            <a:pPr marL="457200" indent="-457200">
              <a:buNone/>
            </a:pPr>
            <a:r>
              <a:rPr lang="hr-HR" sz="2000" dirty="0" smtClean="0"/>
              <a:t>	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Schüler</a:t>
            </a:r>
            <a:r>
              <a:rPr lang="hr-HR" sz="2000" dirty="0" smtClean="0"/>
              <a:t> </a:t>
            </a:r>
            <a:r>
              <a:rPr lang="hr-HR" sz="2000" dirty="0" err="1" smtClean="0"/>
              <a:t>sollen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Modalverben</a:t>
            </a:r>
            <a:r>
              <a:rPr lang="hr-HR" sz="2000" dirty="0" smtClean="0"/>
              <a:t>  “</a:t>
            </a:r>
            <a:r>
              <a:rPr lang="hr-HR" sz="2000" dirty="0" err="1" smtClean="0"/>
              <a:t>können</a:t>
            </a:r>
            <a:r>
              <a:rPr lang="hr-HR" sz="2000" dirty="0" smtClean="0"/>
              <a:t>”  </a:t>
            </a:r>
            <a:r>
              <a:rPr lang="hr-HR" sz="2000" dirty="0" err="1" smtClean="0"/>
              <a:t>und</a:t>
            </a:r>
            <a:r>
              <a:rPr lang="hr-HR" sz="2000" dirty="0" smtClean="0"/>
              <a:t> “</a:t>
            </a:r>
            <a:r>
              <a:rPr lang="hr-HR" sz="2000" dirty="0" err="1" smtClean="0"/>
              <a:t>müssen</a:t>
            </a:r>
            <a:r>
              <a:rPr lang="hr-HR" sz="2000" dirty="0" smtClean="0"/>
              <a:t>” </a:t>
            </a:r>
            <a:r>
              <a:rPr lang="hr-HR" sz="2000" dirty="0" err="1" smtClean="0"/>
              <a:t>und</a:t>
            </a:r>
            <a:r>
              <a:rPr lang="hr-HR" sz="2000" dirty="0" smtClean="0"/>
              <a:t> </a:t>
            </a:r>
            <a:r>
              <a:rPr lang="hr-HR" sz="2000" dirty="0" err="1" smtClean="0"/>
              <a:t>den</a:t>
            </a:r>
            <a:r>
              <a:rPr lang="hr-HR" sz="2000" dirty="0" smtClean="0"/>
              <a:t> </a:t>
            </a:r>
            <a:r>
              <a:rPr lang="hr-HR" sz="2000" dirty="0" err="1" smtClean="0"/>
              <a:t>neuen</a:t>
            </a:r>
            <a:r>
              <a:rPr lang="hr-HR" sz="2000" dirty="0" smtClean="0"/>
              <a:t> </a:t>
            </a:r>
            <a:r>
              <a:rPr lang="hr-HR" sz="2000" dirty="0" err="1" smtClean="0"/>
              <a:t>Wortschatz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 </a:t>
            </a:r>
            <a:r>
              <a:rPr lang="hr-HR" sz="2000" dirty="0" err="1" smtClean="0"/>
              <a:t>kommunikativen</a:t>
            </a:r>
            <a:r>
              <a:rPr lang="hr-HR" sz="2000" dirty="0" smtClean="0"/>
              <a:t> </a:t>
            </a:r>
            <a:r>
              <a:rPr lang="hr-HR" sz="2000" dirty="0" err="1" smtClean="0"/>
              <a:t>Situationen</a:t>
            </a:r>
            <a:r>
              <a:rPr lang="hr-HR" sz="2000" dirty="0" smtClean="0"/>
              <a:t> </a:t>
            </a:r>
            <a:r>
              <a:rPr lang="hr-HR" sz="2000" dirty="0" err="1" smtClean="0"/>
              <a:t>anwenden</a:t>
            </a:r>
            <a:r>
              <a:rPr lang="hr-HR" sz="2000" dirty="0" smtClean="0"/>
              <a:t>. </a:t>
            </a:r>
          </a:p>
          <a:p>
            <a:pPr marL="457200" indent="-457200"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 </a:t>
            </a:r>
            <a:r>
              <a:rPr lang="hr-HR" sz="2000" dirty="0" err="1" smtClean="0"/>
              <a:t>Feinziele</a:t>
            </a:r>
            <a:r>
              <a:rPr lang="hr-HR" sz="2000" dirty="0" smtClean="0"/>
              <a:t>: </a:t>
            </a:r>
          </a:p>
          <a:p>
            <a:pPr>
              <a:buNone/>
            </a:pPr>
            <a:r>
              <a:rPr lang="hr-HR" sz="2000" dirty="0" smtClean="0"/>
              <a:t>	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Schüler</a:t>
            </a:r>
            <a:r>
              <a:rPr lang="hr-HR" sz="2000" dirty="0" smtClean="0"/>
              <a:t> </a:t>
            </a:r>
            <a:r>
              <a:rPr lang="hr-HR" sz="2000" dirty="0" err="1" smtClean="0"/>
              <a:t>können</a:t>
            </a:r>
            <a:r>
              <a:rPr lang="hr-HR" sz="2000" dirty="0" smtClean="0"/>
              <a:t> </a:t>
            </a:r>
            <a:r>
              <a:rPr lang="hr-HR" sz="2000" dirty="0" err="1" smtClean="0"/>
              <a:t>das</a:t>
            </a:r>
            <a:r>
              <a:rPr lang="hr-HR" sz="2000" dirty="0" smtClean="0"/>
              <a:t> </a:t>
            </a:r>
            <a:r>
              <a:rPr lang="hr-HR" sz="2000" dirty="0" err="1" smtClean="0"/>
              <a:t>Verb</a:t>
            </a:r>
            <a:r>
              <a:rPr lang="hr-HR" sz="2000" dirty="0" smtClean="0"/>
              <a:t> “</a:t>
            </a:r>
            <a:r>
              <a:rPr lang="hr-HR" sz="2000" dirty="0" err="1" smtClean="0"/>
              <a:t>können</a:t>
            </a:r>
            <a:r>
              <a:rPr lang="hr-HR" sz="2000" dirty="0" smtClean="0"/>
              <a:t>” </a:t>
            </a:r>
            <a:r>
              <a:rPr lang="hr-HR" sz="2000" dirty="0" err="1" smtClean="0"/>
              <a:t>konjugieren</a:t>
            </a:r>
            <a:r>
              <a:rPr lang="hr-HR" sz="2000" dirty="0" smtClean="0"/>
              <a:t>.</a:t>
            </a:r>
          </a:p>
          <a:p>
            <a:pPr>
              <a:buNone/>
            </a:pPr>
            <a:r>
              <a:rPr lang="hr-HR" sz="2000" dirty="0" smtClean="0"/>
              <a:t>	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Schüler</a:t>
            </a:r>
            <a:r>
              <a:rPr lang="hr-HR" sz="2000" dirty="0" smtClean="0"/>
              <a:t> </a:t>
            </a:r>
            <a:r>
              <a:rPr lang="hr-HR" sz="2000" dirty="0" err="1" smtClean="0"/>
              <a:t>können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Frage</a:t>
            </a:r>
            <a:r>
              <a:rPr lang="hr-HR" sz="2000" dirty="0" smtClean="0"/>
              <a:t> “</a:t>
            </a:r>
            <a:r>
              <a:rPr lang="hr-HR" sz="2000" dirty="0" err="1" smtClean="0"/>
              <a:t>Kannst</a:t>
            </a:r>
            <a:r>
              <a:rPr lang="hr-HR" sz="2000" dirty="0" smtClean="0"/>
              <a:t> </a:t>
            </a:r>
            <a:r>
              <a:rPr lang="hr-HR" sz="2000" dirty="0" err="1" smtClean="0"/>
              <a:t>du</a:t>
            </a:r>
            <a:r>
              <a:rPr lang="hr-HR" sz="2000" dirty="0" smtClean="0"/>
              <a:t> …?”     </a:t>
            </a:r>
            <a:r>
              <a:rPr lang="hr-HR" sz="2000" dirty="0" err="1" smtClean="0"/>
              <a:t>beantworten</a:t>
            </a:r>
            <a:r>
              <a:rPr lang="hr-HR" sz="2000" dirty="0" smtClean="0"/>
              <a:t>. </a:t>
            </a:r>
          </a:p>
          <a:p>
            <a:pPr>
              <a:buNone/>
            </a:pPr>
            <a:r>
              <a:rPr lang="hr-HR" sz="2000" dirty="0" smtClean="0"/>
              <a:t>      	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Schüler</a:t>
            </a:r>
            <a:r>
              <a:rPr lang="hr-HR" sz="2000" dirty="0" smtClean="0"/>
              <a:t> </a:t>
            </a:r>
            <a:r>
              <a:rPr lang="hr-HR" sz="2000" dirty="0" err="1" smtClean="0"/>
              <a:t>kennen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Wortfolge</a:t>
            </a:r>
            <a:r>
              <a:rPr lang="hr-HR" sz="2000" dirty="0" smtClean="0"/>
              <a:t> </a:t>
            </a:r>
            <a:r>
              <a:rPr lang="hr-HR" sz="2000" dirty="0" err="1" smtClean="0"/>
              <a:t>des</a:t>
            </a:r>
            <a:r>
              <a:rPr lang="hr-HR" sz="2000" dirty="0" smtClean="0"/>
              <a:t> </a:t>
            </a:r>
            <a:r>
              <a:rPr lang="hr-HR" sz="2000" dirty="0" err="1" smtClean="0"/>
              <a:t>Satzes</a:t>
            </a:r>
            <a:r>
              <a:rPr lang="hr-HR" sz="2000" dirty="0" smtClean="0"/>
              <a:t> mit dem </a:t>
            </a:r>
            <a:r>
              <a:rPr lang="hr-HR" sz="2000" dirty="0" err="1" smtClean="0"/>
              <a:t>Modalverb</a:t>
            </a:r>
            <a:r>
              <a:rPr lang="hr-HR" sz="2000" dirty="0" smtClean="0"/>
              <a:t> “</a:t>
            </a:r>
            <a:r>
              <a:rPr lang="hr-HR" sz="2000" dirty="0" err="1" smtClean="0"/>
              <a:t>können</a:t>
            </a:r>
            <a:r>
              <a:rPr lang="hr-HR" sz="2000" dirty="0" smtClean="0"/>
              <a:t>” </a:t>
            </a:r>
            <a:r>
              <a:rPr lang="hr-HR" sz="2000" dirty="0" err="1" smtClean="0"/>
              <a:t>und</a:t>
            </a:r>
            <a:r>
              <a:rPr lang="hr-HR" sz="2000" dirty="0" smtClean="0"/>
              <a:t> 	“</a:t>
            </a:r>
            <a:r>
              <a:rPr lang="hr-HR" sz="2000" dirty="0" err="1" smtClean="0"/>
              <a:t>müssen</a:t>
            </a:r>
            <a:r>
              <a:rPr lang="hr-HR" sz="2000" dirty="0" smtClean="0"/>
              <a:t>”. </a:t>
            </a:r>
          </a:p>
          <a:p>
            <a:pPr>
              <a:buNone/>
            </a:pPr>
            <a:r>
              <a:rPr lang="hr-HR" sz="2000" dirty="0" smtClean="0"/>
              <a:t>      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Schüler</a:t>
            </a:r>
            <a:r>
              <a:rPr lang="hr-HR" sz="2000" dirty="0" smtClean="0"/>
              <a:t> </a:t>
            </a:r>
            <a:r>
              <a:rPr lang="hr-HR" sz="2000" dirty="0" err="1" smtClean="0"/>
              <a:t>können</a:t>
            </a:r>
            <a:r>
              <a:rPr lang="hr-HR" sz="2000" dirty="0" smtClean="0"/>
              <a:t> </a:t>
            </a:r>
            <a:r>
              <a:rPr lang="hr-HR" sz="2000" dirty="0" err="1" smtClean="0"/>
              <a:t>das</a:t>
            </a:r>
            <a:r>
              <a:rPr lang="hr-HR" sz="2000" dirty="0" smtClean="0"/>
              <a:t> </a:t>
            </a:r>
            <a:r>
              <a:rPr lang="hr-HR" sz="2000" dirty="0" err="1" smtClean="0"/>
              <a:t>Verb</a:t>
            </a:r>
            <a:r>
              <a:rPr lang="hr-HR" sz="2000" dirty="0" smtClean="0"/>
              <a:t> “</a:t>
            </a:r>
            <a:r>
              <a:rPr lang="hr-HR" sz="2000" dirty="0" err="1" smtClean="0"/>
              <a:t>müssen</a:t>
            </a:r>
            <a:r>
              <a:rPr lang="hr-HR" sz="2000" dirty="0" smtClean="0"/>
              <a:t>” </a:t>
            </a:r>
            <a:r>
              <a:rPr lang="hr-HR" sz="2000" dirty="0" err="1" smtClean="0"/>
              <a:t>konjugieren</a:t>
            </a:r>
            <a:r>
              <a:rPr lang="hr-HR" sz="2000" dirty="0" smtClean="0"/>
              <a:t>. </a:t>
            </a:r>
          </a:p>
          <a:p>
            <a:pPr>
              <a:buNone/>
            </a:pPr>
            <a:r>
              <a:rPr lang="hr-HR" sz="2000" dirty="0" smtClean="0"/>
              <a:t>      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Schüler</a:t>
            </a:r>
            <a:r>
              <a:rPr lang="hr-HR" sz="2000" dirty="0" smtClean="0"/>
              <a:t> </a:t>
            </a:r>
            <a:r>
              <a:rPr lang="hr-HR" sz="2000" dirty="0" err="1" smtClean="0"/>
              <a:t>können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Sätze</a:t>
            </a:r>
            <a:r>
              <a:rPr lang="hr-HR" sz="2000" dirty="0" smtClean="0"/>
              <a:t> mit dem </a:t>
            </a:r>
            <a:r>
              <a:rPr lang="hr-HR" sz="2000" dirty="0" err="1" smtClean="0"/>
              <a:t>Modalverb</a:t>
            </a:r>
            <a:r>
              <a:rPr lang="hr-HR" sz="2000" dirty="0" smtClean="0"/>
              <a:t> “</a:t>
            </a:r>
            <a:r>
              <a:rPr lang="hr-HR" sz="2000" dirty="0" err="1" smtClean="0"/>
              <a:t>müssen</a:t>
            </a:r>
            <a:r>
              <a:rPr lang="hr-HR" sz="2000" dirty="0" smtClean="0"/>
              <a:t>” </a:t>
            </a:r>
            <a:r>
              <a:rPr lang="hr-HR" sz="2000" dirty="0" err="1" smtClean="0"/>
              <a:t>formulieren</a:t>
            </a:r>
            <a:r>
              <a:rPr lang="hr-HR" sz="2000" dirty="0" smtClean="0"/>
              <a:t>. </a:t>
            </a:r>
          </a:p>
          <a:p>
            <a:pPr>
              <a:buNone/>
            </a:pPr>
            <a:endParaRPr lang="hr-HR" sz="1400" dirty="0" smtClean="0"/>
          </a:p>
          <a:p>
            <a:pPr>
              <a:buNone/>
            </a:pPr>
            <a:r>
              <a:rPr lang="hr-HR" sz="1400" dirty="0" smtClean="0"/>
              <a:t>      	</a:t>
            </a: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      	</a:t>
            </a: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1980</TotalTime>
  <Words>460</Words>
  <Application>Microsoft Office PowerPoint</Application>
  <PresentationFormat>Prikaz na zaslonu (4:3)</PresentationFormat>
  <Paragraphs>242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Office tema</vt:lpstr>
      <vt:lpstr>Slajd 1</vt:lpstr>
      <vt:lpstr>Priprema za nastavni sat gramatike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Stundenentwurf für Grammatikunterricht</dc:title>
  <dc:creator>Pc</dc:creator>
  <cp:lastModifiedBy>Pc</cp:lastModifiedBy>
  <cp:revision>205</cp:revision>
  <dcterms:created xsi:type="dcterms:W3CDTF">2017-08-16T12:33:42Z</dcterms:created>
  <dcterms:modified xsi:type="dcterms:W3CDTF">2017-08-22T04:47:43Z</dcterms:modified>
</cp:coreProperties>
</file>